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68" r:id="rId2"/>
    <p:sldId id="377" r:id="rId3"/>
    <p:sldId id="379" r:id="rId4"/>
    <p:sldId id="413" r:id="rId5"/>
    <p:sldId id="415" r:id="rId6"/>
    <p:sldId id="430" r:id="rId7"/>
    <p:sldId id="431" r:id="rId8"/>
    <p:sldId id="432" r:id="rId9"/>
    <p:sldId id="437" r:id="rId10"/>
    <p:sldId id="442" r:id="rId11"/>
    <p:sldId id="438" r:id="rId12"/>
    <p:sldId id="444" r:id="rId13"/>
    <p:sldId id="439" r:id="rId14"/>
    <p:sldId id="443" r:id="rId15"/>
    <p:sldId id="440" r:id="rId16"/>
    <p:sldId id="425" r:id="rId17"/>
    <p:sldId id="446" r:id="rId18"/>
    <p:sldId id="447" r:id="rId19"/>
    <p:sldId id="434" r:id="rId20"/>
    <p:sldId id="302" r:id="rId21"/>
    <p:sldId id="301" r:id="rId22"/>
    <p:sldId id="448" r:id="rId23"/>
    <p:sldId id="449" r:id="rId24"/>
    <p:sldId id="450" r:id="rId25"/>
    <p:sldId id="451" r:id="rId26"/>
    <p:sldId id="452" r:id="rId27"/>
    <p:sldId id="453" r:id="rId28"/>
    <p:sldId id="454" r:id="rId29"/>
    <p:sldId id="455" r:id="rId30"/>
    <p:sldId id="299" r:id="rId31"/>
    <p:sldId id="456" r:id="rId32"/>
    <p:sldId id="303" r:id="rId33"/>
    <p:sldId id="458" r:id="rId34"/>
    <p:sldId id="459" r:id="rId35"/>
    <p:sldId id="460" r:id="rId36"/>
    <p:sldId id="461" r:id="rId37"/>
    <p:sldId id="462" r:id="rId38"/>
    <p:sldId id="463" r:id="rId39"/>
    <p:sldId id="464" r:id="rId40"/>
    <p:sldId id="465" r:id="rId41"/>
    <p:sldId id="466" r:id="rId42"/>
    <p:sldId id="467" r:id="rId43"/>
    <p:sldId id="469" r:id="rId44"/>
    <p:sldId id="470" r:id="rId45"/>
    <p:sldId id="471" r:id="rId46"/>
    <p:sldId id="472" r:id="rId47"/>
    <p:sldId id="477" r:id="rId48"/>
    <p:sldId id="407" r:id="rId4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CCFFFF"/>
    <a:srgbClr val="CC0000"/>
    <a:srgbClr val="009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91144" autoAdjust="0"/>
  </p:normalViewPr>
  <p:slideViewPr>
    <p:cSldViewPr>
      <p:cViewPr varScale="1">
        <p:scale>
          <a:sx n="65" d="100"/>
          <a:sy n="65" d="100"/>
        </p:scale>
        <p:origin x="158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11A5FF-B0F1-4F90-9190-A584CF601855}" type="datetimeFigureOut">
              <a:rPr lang="es-MX" smtClean="0"/>
              <a:t>22/06/2021</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B76B02-2999-475C-A9A9-281FC5110611}" type="slidenum">
              <a:rPr lang="es-MX" smtClean="0"/>
              <a:t>‹Nº›</a:t>
            </a:fld>
            <a:endParaRPr lang="es-MX"/>
          </a:p>
        </p:txBody>
      </p:sp>
    </p:spTree>
    <p:extLst>
      <p:ext uri="{BB962C8B-B14F-4D97-AF65-F5344CB8AC3E}">
        <p14:creationId xmlns:p14="http://schemas.microsoft.com/office/powerpoint/2010/main" val="3385042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2</a:t>
            </a:fld>
            <a:endParaRPr lang="en-US" dirty="0"/>
          </a:p>
        </p:txBody>
      </p:sp>
    </p:spTree>
    <p:extLst>
      <p:ext uri="{BB962C8B-B14F-4D97-AF65-F5344CB8AC3E}">
        <p14:creationId xmlns:p14="http://schemas.microsoft.com/office/powerpoint/2010/main" val="687135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26B76B02-2999-475C-A9A9-281FC5110611}" type="slidenum">
              <a:rPr lang="es-MX" smtClean="0"/>
              <a:t>12</a:t>
            </a:fld>
            <a:endParaRPr lang="es-MX"/>
          </a:p>
        </p:txBody>
      </p:sp>
    </p:spTree>
    <p:extLst>
      <p:ext uri="{BB962C8B-B14F-4D97-AF65-F5344CB8AC3E}">
        <p14:creationId xmlns:p14="http://schemas.microsoft.com/office/powerpoint/2010/main" val="1792235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pie de página"/>
          <p:cNvSpPr>
            <a:spLocks noGrp="1"/>
          </p:cNvSpPr>
          <p:nvPr>
            <p:ph type="ftr" sz="quarter" idx="10"/>
          </p:nvPr>
        </p:nvSpPr>
        <p:spPr/>
        <p:txBody>
          <a:bodyPr/>
          <a:lstStyle/>
          <a:p>
            <a:r>
              <a:rPr lang="es-ES" dirty="0"/>
              <a:t>Administración Pública</a:t>
            </a:r>
          </a:p>
        </p:txBody>
      </p:sp>
      <p:sp>
        <p:nvSpPr>
          <p:cNvPr id="5" name="4 Marcador de número de diapositiva"/>
          <p:cNvSpPr>
            <a:spLocks noGrp="1"/>
          </p:cNvSpPr>
          <p:nvPr>
            <p:ph type="sldNum" sz="quarter" idx="11"/>
          </p:nvPr>
        </p:nvSpPr>
        <p:spPr/>
        <p:txBody>
          <a:bodyPr/>
          <a:lstStyle/>
          <a:p>
            <a:fld id="{117F5A1B-D050-4846-85A1-ADDF4D011BD0}" type="slidenum">
              <a:rPr lang="es-ES" smtClean="0"/>
              <a:t>30</a:t>
            </a:fld>
            <a:endParaRPr lang="es-ES" dirty="0"/>
          </a:p>
        </p:txBody>
      </p:sp>
    </p:spTree>
    <p:extLst>
      <p:ext uri="{BB962C8B-B14F-4D97-AF65-F5344CB8AC3E}">
        <p14:creationId xmlns:p14="http://schemas.microsoft.com/office/powerpoint/2010/main" val="2933241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43A1273-C158-4279-A3D3-1A266E8EA004}" type="slidenum">
              <a:rPr lang="es-ES" smtClean="0"/>
              <a:t>48</a:t>
            </a:fld>
            <a:endParaRPr lang="es-ES" dirty="0"/>
          </a:p>
        </p:txBody>
      </p:sp>
    </p:spTree>
    <p:extLst>
      <p:ext uri="{BB962C8B-B14F-4D97-AF65-F5344CB8AC3E}">
        <p14:creationId xmlns:p14="http://schemas.microsoft.com/office/powerpoint/2010/main" val="2551038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12"/>
          <p:cNvPicPr>
            <a:picLocks noChangeAspect="1"/>
          </p:cNvPicPr>
          <p:nvPr userDrawn="1"/>
        </p:nvPicPr>
        <p:blipFill rotWithShape="1">
          <a:blip r:embed="rId2"/>
          <a:srcRect l="28029" t="27743" r="17901" b="62797"/>
          <a:stretch/>
        </p:blipFill>
        <p:spPr>
          <a:xfrm>
            <a:off x="0" y="72630"/>
            <a:ext cx="7956376" cy="692074"/>
          </a:xfrm>
          <a:prstGeom prst="rect">
            <a:avLst/>
          </a:prstGeom>
        </p:spPr>
      </p:pic>
      <p:pic>
        <p:nvPicPr>
          <p:cNvPr id="8" name="Imagen 12"/>
          <p:cNvPicPr>
            <a:picLocks noChangeAspect="1"/>
          </p:cNvPicPr>
          <p:nvPr userDrawn="1"/>
        </p:nvPicPr>
        <p:blipFill rotWithShape="1">
          <a:blip r:embed="rId2"/>
          <a:srcRect l="28029" t="27743" r="17901" b="62797"/>
          <a:stretch/>
        </p:blipFill>
        <p:spPr>
          <a:xfrm rot="10800000">
            <a:off x="539552" y="6151774"/>
            <a:ext cx="8604448" cy="692074"/>
          </a:xfrm>
          <a:prstGeom prst="rect">
            <a:avLst/>
          </a:prstGeom>
        </p:spPr>
      </p:pic>
      <p:pic>
        <p:nvPicPr>
          <p:cNvPr id="9" name="8 Imagen"/>
          <p:cNvPicPr>
            <a:picLocks noChangeAspect="1"/>
          </p:cNvPicPr>
          <p:nvPr userDrawn="1"/>
        </p:nvPicPr>
        <p:blipFill rotWithShape="1">
          <a:blip r:embed="rId3" cstate="print">
            <a:extLst>
              <a:ext uri="{28A0092B-C50C-407E-A947-70E740481C1C}">
                <a14:useLocalDpi xmlns:a14="http://schemas.microsoft.com/office/drawing/2010/main" val="0"/>
              </a:ext>
            </a:extLst>
          </a:blip>
          <a:srcRect t="15501" b="4499"/>
          <a:stretch/>
        </p:blipFill>
        <p:spPr>
          <a:xfrm>
            <a:off x="7819654" y="52611"/>
            <a:ext cx="1294064" cy="684087"/>
          </a:xfrm>
          <a:prstGeom prst="rect">
            <a:avLst/>
          </a:prstGeom>
        </p:spPr>
      </p:pic>
    </p:spTree>
    <p:extLst>
      <p:ext uri="{BB962C8B-B14F-4D97-AF65-F5344CB8AC3E}">
        <p14:creationId xmlns:p14="http://schemas.microsoft.com/office/powerpoint/2010/main" val="298406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932879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3839126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3946448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2902563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1578594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3690211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1141639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3368226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3209434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DC5C6BF-F19C-431C-8224-2BDC8A21BC2E}" type="datetimeFigureOut">
              <a:rPr lang="es-MX" smtClean="0"/>
              <a:t>22/06/2021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19A85D4-C2A6-412E-8B26-F447707E7EB3}" type="slidenum">
              <a:rPr lang="es-MX" smtClean="0"/>
              <a:t>‹Nº›</a:t>
            </a:fld>
            <a:endParaRPr lang="es-MX"/>
          </a:p>
        </p:txBody>
      </p:sp>
    </p:spTree>
    <p:extLst>
      <p:ext uri="{BB962C8B-B14F-4D97-AF65-F5344CB8AC3E}">
        <p14:creationId xmlns:p14="http://schemas.microsoft.com/office/powerpoint/2010/main" val="3862983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F597D2F-1FF3-4BB3-9818-B025CE5832FB}" type="datetimeFigureOut">
              <a:rPr lang="es-ES" smtClean="0"/>
              <a:t>22/06/2021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FC714438-29B7-4DD6-BB31-9217F396C709}" type="slidenum">
              <a:rPr lang="es-ES" smtClean="0"/>
              <a:t>‹Nº›</a:t>
            </a:fld>
            <a:endParaRPr lang="es-ES" dirty="0"/>
          </a:p>
        </p:txBody>
      </p:sp>
      <p:pic>
        <p:nvPicPr>
          <p:cNvPr id="9" name="8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82391" y="-27384"/>
            <a:ext cx="1026113" cy="648072"/>
          </a:xfrm>
          <a:prstGeom prst="rect">
            <a:avLst/>
          </a:prstGeom>
        </p:spPr>
      </p:pic>
      <p:pic>
        <p:nvPicPr>
          <p:cNvPr id="10" name="9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7384"/>
            <a:ext cx="611559" cy="6858000"/>
          </a:xfrm>
          <a:prstGeom prst="rect">
            <a:avLst/>
          </a:prstGeom>
        </p:spPr>
      </p:pic>
    </p:spTree>
    <p:extLst>
      <p:ext uri="{BB962C8B-B14F-4D97-AF65-F5344CB8AC3E}">
        <p14:creationId xmlns:p14="http://schemas.microsoft.com/office/powerpoint/2010/main" val="233743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C5C6BF-F19C-431C-8224-2BDC8A21BC2E}" type="datetimeFigureOut">
              <a:rPr lang="es-MX" smtClean="0"/>
              <a:t>22/06/2021</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9A85D4-C2A6-412E-8B26-F447707E7EB3}" type="slidenum">
              <a:rPr lang="es-MX" smtClean="0"/>
              <a:t>‹Nº›</a:t>
            </a:fld>
            <a:endParaRPr lang="es-MX"/>
          </a:p>
        </p:txBody>
      </p:sp>
    </p:spTree>
    <p:extLst>
      <p:ext uri="{BB962C8B-B14F-4D97-AF65-F5344CB8AC3E}">
        <p14:creationId xmlns:p14="http://schemas.microsoft.com/office/powerpoint/2010/main" val="873426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mailto:comitedeetica@inai.org.mx" TargetMode="External"/><Relationship Id="rId5" Type="http://schemas.openxmlformats.org/officeDocument/2006/relationships/image" Target="../media/image14.png"/><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mailto:comitedeetica@inai.org.mx"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mailto:comitedeetica@inai.org.mx"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b="2750"/>
          <a:stretch/>
        </p:blipFill>
        <p:spPr>
          <a:xfrm>
            <a:off x="0" y="27384"/>
            <a:ext cx="9144000" cy="6858000"/>
          </a:xfrm>
          <a:prstGeom prst="rect">
            <a:avLst/>
          </a:prstGeom>
        </p:spPr>
      </p:pic>
      <p:pic>
        <p:nvPicPr>
          <p:cNvPr id="10" name="Picture 2" descr="C:\Users\laura.gonzalez\Pictures\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665"/>
            <a:ext cx="1944216" cy="1052071"/>
          </a:xfrm>
          <a:prstGeom prst="rect">
            <a:avLst/>
          </a:prstGeom>
          <a:noFill/>
          <a:extLst>
            <a:ext uri="{909E8E84-426E-40DD-AFC4-6F175D3DCCD1}">
              <a14:hiddenFill xmlns:a14="http://schemas.microsoft.com/office/drawing/2010/main">
                <a:solidFill>
                  <a:srgbClr val="FFFFFF"/>
                </a:solidFill>
              </a14:hiddenFill>
            </a:ext>
          </a:extLst>
        </p:spPr>
      </p:pic>
      <p:sp>
        <p:nvSpPr>
          <p:cNvPr id="14" name="1 Título"/>
          <p:cNvSpPr txBox="1">
            <a:spLocks/>
          </p:cNvSpPr>
          <p:nvPr/>
        </p:nvSpPr>
        <p:spPr>
          <a:xfrm>
            <a:off x="467544" y="692696"/>
            <a:ext cx="8326615" cy="597666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400" dirty="0">
              <a:latin typeface="+mn-lt"/>
            </a:endParaRPr>
          </a:p>
          <a:p>
            <a:endParaRPr lang="en-US" sz="2400" dirty="0">
              <a:latin typeface="+mn-lt"/>
            </a:endParaRPr>
          </a:p>
          <a:p>
            <a:endParaRPr lang="en-US" sz="2400" dirty="0">
              <a:latin typeface="+mn-lt"/>
            </a:endParaRPr>
          </a:p>
          <a:p>
            <a:endParaRPr lang="en-US" sz="2400" dirty="0">
              <a:latin typeface="+mn-lt"/>
            </a:endParaRPr>
          </a:p>
          <a:p>
            <a:endParaRPr lang="en-US" sz="2400" dirty="0">
              <a:latin typeface="+mn-lt"/>
            </a:endParaRPr>
          </a:p>
          <a:p>
            <a:r>
              <a:rPr lang="es-MX" sz="2400" dirty="0">
                <a:latin typeface="+mn-lt"/>
              </a:rPr>
              <a:t> </a:t>
            </a:r>
            <a:endParaRPr lang="en-US" dirty="0"/>
          </a:p>
          <a:p>
            <a:r>
              <a:rPr lang="es-MX" dirty="0"/>
              <a:t> </a:t>
            </a:r>
            <a:r>
              <a:rPr lang="es-MX" b="1" dirty="0">
                <a:effectLst/>
                <a:latin typeface="Calibri" panose="020F0502020204030204" pitchFamily="34" charset="0"/>
                <a:ea typeface="Calibri" panose="020F0502020204030204" pitchFamily="34" charset="0"/>
                <a:cs typeface="Times New Roman" panose="02020603050405020304" pitchFamily="18" charset="0"/>
              </a:rPr>
              <a:t>MARCO JURÍDICO DE ACTUACIÓN DEL COMITÉ DE ÉTICA</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endParaRPr lang="es-MX" b="1" cap="small" dirty="0">
              <a:solidFill>
                <a:srgbClr val="69246A"/>
              </a:solidFill>
              <a:effectLst>
                <a:outerShdw blurRad="38100" dist="38100" dir="2700000" algn="tl">
                  <a:srgbClr val="000000">
                    <a:alpha val="43137"/>
                  </a:srgbClr>
                </a:outerShdw>
              </a:effectLst>
              <a:latin typeface="+mn-lt"/>
            </a:endParaRPr>
          </a:p>
          <a:p>
            <a:pPr marL="571500" indent="-571500">
              <a:buFont typeface="Arial" panose="020B0604020202020204" pitchFamily="34" charset="0"/>
              <a:buChar char="•"/>
            </a:pPr>
            <a:endParaRPr lang="es-MX" sz="4000" b="1" cap="small" dirty="0">
              <a:solidFill>
                <a:srgbClr val="69246A"/>
              </a:solidFill>
              <a:effectLst>
                <a:outerShdw blurRad="38100" dist="38100" dir="2700000" algn="tl">
                  <a:srgbClr val="000000">
                    <a:alpha val="43137"/>
                  </a:srgbClr>
                </a:outerShdw>
              </a:effectLst>
              <a:latin typeface="Arial Narrow" panose="020B0606020202030204" pitchFamily="34" charset="0"/>
            </a:endParaRPr>
          </a:p>
          <a:p>
            <a:pPr algn="r"/>
            <a:endParaRPr lang="es-MX" sz="2400" b="1" cap="small" dirty="0">
              <a:solidFill>
                <a:srgbClr val="046B58"/>
              </a:solidFill>
              <a:latin typeface="Arial Narrow" panose="020B0606020202030204" pitchFamily="34" charset="0"/>
            </a:endParaRPr>
          </a:p>
          <a:p>
            <a:pPr algn="r"/>
            <a:endParaRPr lang="es-MX" sz="2800" b="1" cap="small" dirty="0">
              <a:solidFill>
                <a:srgbClr val="7B256E"/>
              </a:solidFill>
              <a:latin typeface="Arial Narrow" panose="020B0606020202030204" pitchFamily="34" charset="0"/>
            </a:endParaRPr>
          </a:p>
        </p:txBody>
      </p:sp>
    </p:spTree>
    <p:extLst>
      <p:ext uri="{BB962C8B-B14F-4D97-AF65-F5344CB8AC3E}">
        <p14:creationId xmlns:p14="http://schemas.microsoft.com/office/powerpoint/2010/main" val="1222244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312368" y="609691"/>
            <a:ext cx="2483768" cy="1052736"/>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800" spc="-100" dirty="0">
                <a:solidFill>
                  <a:srgbClr val="5F147C"/>
                </a:solidFill>
                <a:effectLst>
                  <a:outerShdw blurRad="38100" dist="38100" dir="2700000" algn="tl">
                    <a:srgbClr val="000000">
                      <a:alpha val="43137"/>
                    </a:srgbClr>
                  </a:outerShdw>
                </a:effectLst>
                <a:latin typeface="+mj-lt"/>
                <a:ea typeface="+mj-ea"/>
                <a:cs typeface="+mj-cs"/>
              </a:rPr>
              <a:t>Objetivo</a:t>
            </a:r>
            <a:r>
              <a:rPr kumimoji="0" lang="es-ES" sz="4800" b="1" i="0" u="none" strike="noStrike" kern="1200" cap="none" spc="-100" normalizeH="0" baseline="0" noProof="0" dirty="0">
                <a:ln>
                  <a:noFill/>
                </a:ln>
                <a:solidFill>
                  <a:srgbClr val="6C5578"/>
                </a:solidFill>
                <a:effectLst>
                  <a:outerShdw blurRad="38100" dist="38100" dir="2700000" algn="tl">
                    <a:srgbClr val="000000">
                      <a:alpha val="43137"/>
                    </a:srgbClr>
                  </a:outerShdw>
                </a:effectLst>
                <a:uLnTx/>
                <a:uFillTx/>
                <a:latin typeface="+mj-lt"/>
                <a:ea typeface="+mj-ea"/>
                <a:cs typeface="+mj-cs"/>
              </a:rPr>
              <a:t>  </a:t>
            </a:r>
          </a:p>
        </p:txBody>
      </p:sp>
      <p:sp>
        <p:nvSpPr>
          <p:cNvPr id="2" name="1 Rectángulo"/>
          <p:cNvSpPr/>
          <p:nvPr/>
        </p:nvSpPr>
        <p:spPr>
          <a:xfrm>
            <a:off x="683568" y="1484784"/>
            <a:ext cx="8064896" cy="2339102"/>
          </a:xfrm>
          <a:prstGeom prst="rect">
            <a:avLst/>
          </a:prstGeom>
        </p:spPr>
        <p:txBody>
          <a:bodyPr wrap="square">
            <a:spAutoFit/>
          </a:bodyPr>
          <a:lstStyle/>
          <a:p>
            <a:pPr marL="285750" lvl="0" indent="-285750" algn="just">
              <a:buFont typeface="Arial" panose="020B0604020202020204" pitchFamily="34" charset="0"/>
              <a:buChar char="•"/>
            </a:pPr>
            <a:endParaRPr lang="es-ES" sz="2500" b="1" dirty="0"/>
          </a:p>
          <a:p>
            <a:pPr marL="285750" lvl="0" indent="-285750" algn="just">
              <a:buFont typeface="Arial" panose="020B0604020202020204" pitchFamily="34" charset="0"/>
              <a:buChar char="•"/>
            </a:pPr>
            <a:endParaRPr lang="es-ES" sz="2500" b="1" dirty="0"/>
          </a:p>
          <a:p>
            <a:pPr algn="just">
              <a:spcAft>
                <a:spcPts val="0"/>
              </a:spcAft>
            </a:pPr>
            <a:r>
              <a:rPr lang="es-MX" sz="2400" dirty="0">
                <a:effectLst/>
                <a:ea typeface="Calibri" panose="020F0502020204030204" pitchFamily="34" charset="0"/>
              </a:rPr>
              <a:t>Implementar un curso de inducción sobre la normativa en la que sustenta su labor el Comité de Ética, con el fin de formar a las nuevas integrantes del Comité del conocimiento y aplicación de la normatividad interna que rige al INAI. </a:t>
            </a:r>
          </a:p>
        </p:txBody>
      </p:sp>
    </p:spTree>
    <p:extLst>
      <p:ext uri="{BB962C8B-B14F-4D97-AF65-F5344CB8AC3E}">
        <p14:creationId xmlns:p14="http://schemas.microsoft.com/office/powerpoint/2010/main" val="72205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87524" y="1556792"/>
            <a:ext cx="8568952" cy="4533933"/>
          </a:xfrm>
          <a:prstGeom prst="rect">
            <a:avLst/>
          </a:prstGeom>
          <a:noFill/>
        </p:spPr>
        <p:txBody>
          <a:bodyPr wrap="square" lIns="91440" tIns="45720" rIns="91440" bIns="45720">
            <a:spAutoFit/>
          </a:bodyPr>
          <a:lstStyle/>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CONSTITUCION POLÍTICA DE LOS ESTADOS UNIDOS MEXICANOS.</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COVENCIÓN DE LAS NACIONES UNIDAS CONTRA LA CORRUPCIÓN.</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LEY GENERAL DEL SISTEMA NACIONAL ANTICORRUPCIÓN.</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LEY GENERAL DE RESPONSABILIDADES ADMINISTRATIVAS.</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ACUERDO POR EL QUE SE DAN A CONOCER LOS LINEAMIENTOS PARA LA EMISIÓN DEL CÓDIGO DE ÉTICA A QUE SE REFIERE EL ARTÍCULO 16 DE LA LEY GENERAL DE RESPONSABILIDADES ADMINISTRATIVAS.</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CÓDIGO DE ÉTICA DEL INSTITUTO NACIONAL DE TRANSPARENCIA, ACCESO A LA INFORMACIÓN Y PROTECCIÓN DE DATOS PERSONALES.</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ACUERDO MEDIANTE EL CUAL SE PRESENTAN LAS BASES PARA LA INTEGRACIÓN, ORGANIZACIÓN Y FUNCIONAMIENTO DEL COMITÉ DE ÉTICA DEL INSTITUTO NACIONAL DE TRANSPARENCIA, ACCESO A LA INFORMACIÓN Y PROTECCIÓN DE DATOS PERSONALES.</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CÓDIGO DE CONDUCTA DEL INSTITUTO NACIONAL DE TRANSPARENCIA, ACCESO A LA INFORMACIÓN Y PROTECCIÓN DE DATOS PERSONALES.</a:t>
            </a:r>
          </a:p>
          <a:p>
            <a:pPr marL="285750" indent="-285750" algn="just">
              <a:lnSpc>
                <a:spcPct val="107000"/>
              </a:lnSpc>
              <a:spcAft>
                <a:spcPts val="800"/>
              </a:spcAf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PROTOCOLO DE ACTUACIÓN PARA LA ATENCIÓN DE DENUNCIAS, SUGERENCIAS Y CONSULTAS EN EL INSTITUTO NACIONAL DE TRANSPARENCIA, ACCESO A LA INFORMACIÓN Y PROTECCIÓN DE DATOS PERSONALES.</a:t>
            </a:r>
          </a:p>
          <a:p>
            <a:pPr marL="285750" indent="-285750" algn="just">
              <a:buFont typeface="Arial" panose="020B0604020202020204" pitchFamily="34" charset="0"/>
              <a:buChar char="•"/>
            </a:pPr>
            <a:r>
              <a:rPr lang="es-MX" sz="1200" dirty="0">
                <a:effectLst/>
                <a:ea typeface="Calibri" panose="020F0502020204030204" pitchFamily="34" charset="0"/>
                <a:cs typeface="Times New Roman" panose="02020603050405020304" pitchFamily="18" charset="0"/>
              </a:rPr>
              <a:t>ACUERDO MEDIANTE EL CUAL SE PRESENTA AL PLENO, EL PROTOCOLO PARA LA PREVENCIÓN, ATENCIÓN Y SANCIÓN DEL HOSTIGAMIENTO SEXUAL Y ACOSO SEXUAL DEL INSTITUTO NACIONAL DE TRANSPARENCIA, ACCESO A LA INFORMACIÓN Y PROTECCIÓN DE DATOS PERSONALES.</a:t>
            </a:r>
            <a:endParaRPr lang="es-ES" sz="1200"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
        <p:nvSpPr>
          <p:cNvPr id="8" name="Title 1"/>
          <p:cNvSpPr txBox="1">
            <a:spLocks/>
          </p:cNvSpPr>
          <p:nvPr/>
        </p:nvSpPr>
        <p:spPr>
          <a:xfrm>
            <a:off x="187896" y="200869"/>
            <a:ext cx="9073008" cy="1246031"/>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s-ES" sz="4800" spc="-100" dirty="0">
              <a:solidFill>
                <a:srgbClr val="5F147C"/>
              </a:solidFill>
              <a:effectLst>
                <a:outerShdw blurRad="38100" dist="38100" dir="2700000" algn="tl">
                  <a:srgbClr val="000000">
                    <a:alpha val="43137"/>
                  </a:srgbClr>
                </a:outerShdw>
              </a:effectLst>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s-ES" sz="4800" spc="-100" dirty="0">
                <a:solidFill>
                  <a:srgbClr val="5F147C"/>
                </a:solidFill>
                <a:effectLst>
                  <a:outerShdw blurRad="38100" dist="38100" dir="2700000" algn="tl">
                    <a:srgbClr val="000000">
                      <a:alpha val="43137"/>
                    </a:srgbClr>
                  </a:outerShdw>
                </a:effectLst>
                <a:latin typeface="+mj-lt"/>
                <a:ea typeface="+mj-ea"/>
                <a:cs typeface="+mj-cs"/>
              </a:rPr>
              <a:t>Marco Jurídico aplicable</a:t>
            </a:r>
            <a:r>
              <a:rPr kumimoji="0" lang="es-ES" sz="4800" b="1" i="0" u="none" strike="noStrike" kern="1200" cap="none" spc="-100" normalizeH="0" baseline="0" noProof="0" dirty="0">
                <a:ln>
                  <a:noFill/>
                </a:ln>
                <a:solidFill>
                  <a:srgbClr val="6C5578"/>
                </a:solidFill>
                <a:effectLst>
                  <a:outerShdw blurRad="38100" dist="38100" dir="2700000" algn="tl">
                    <a:srgbClr val="000000">
                      <a:alpha val="43137"/>
                    </a:srgbClr>
                  </a:outerShdw>
                </a:effectLst>
                <a:uLnTx/>
                <a:uFillTx/>
                <a:latin typeface="+mj-lt"/>
                <a:ea typeface="+mj-ea"/>
                <a:cs typeface="+mj-cs"/>
              </a:rPr>
              <a:t>  </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9" name="Imagen 8"/>
          <p:cNvPicPr>
            <a:picLocks noChangeAspect="1"/>
          </p:cNvPicPr>
          <p:nvPr/>
        </p:nvPicPr>
        <p:blipFill rotWithShape="1">
          <a:blip r:embed="rId2" cstate="print">
            <a:extLst>
              <a:ext uri="{28A0092B-C50C-407E-A947-70E740481C1C}">
                <a14:useLocalDpi xmlns:a14="http://schemas.microsoft.com/office/drawing/2010/main" val="0"/>
              </a:ext>
            </a:extLst>
          </a:blip>
          <a:srcRect t="14721" r="3375" b="17624"/>
          <a:stretch/>
        </p:blipFill>
        <p:spPr>
          <a:xfrm>
            <a:off x="287524" y="6065997"/>
            <a:ext cx="1711771" cy="792003"/>
          </a:xfrm>
          <a:prstGeom prst="rect">
            <a:avLst/>
          </a:prstGeom>
        </p:spPr>
      </p:pic>
    </p:spTree>
    <p:extLst>
      <p:ext uri="{BB962C8B-B14F-4D97-AF65-F5344CB8AC3E}">
        <p14:creationId xmlns:p14="http://schemas.microsoft.com/office/powerpoint/2010/main" val="53612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87896" y="1973413"/>
            <a:ext cx="8704584" cy="4039567"/>
          </a:xfrm>
          <a:prstGeom prst="rect">
            <a:avLst/>
          </a:prstGeom>
          <a:noFill/>
        </p:spPr>
        <p:txBody>
          <a:bodyPr wrap="square" lIns="91440" tIns="45720" rIns="91440" bIns="45720">
            <a:spAutoFit/>
          </a:bodyPr>
          <a:lstStyle/>
          <a:p>
            <a:pPr algn="just"/>
            <a:r>
              <a:rPr lang="es-MX" sz="1350" b="1" dirty="0"/>
              <a:t>Artículo 109. </a:t>
            </a:r>
            <a:r>
              <a:rPr lang="es-MX" sz="1350" dirty="0"/>
              <a:t>Los servidores públicos y particulares que incurran en responsabilidad frente al Estado, serán sancionados conforme a lo siguiente:…</a:t>
            </a:r>
          </a:p>
          <a:p>
            <a:pPr algn="just"/>
            <a:r>
              <a:rPr lang="es-MX" sz="1350" dirty="0"/>
              <a:t>III. Se aplicarán sanciones administrativas a los servidores públicos por los actos u omisiones que afecten la legalidad, honradez, lealtad, imparcialidad y eficiencia que deban observar en el desempeño de sus empleos, cargos o comisiones. </a:t>
            </a:r>
          </a:p>
          <a:p>
            <a:pPr algn="just"/>
            <a:endParaRPr lang="es-MX" sz="1350" dirty="0"/>
          </a:p>
          <a:p>
            <a:pPr algn="just"/>
            <a:r>
              <a:rPr lang="es-MX" sz="1350" dirty="0"/>
              <a:t>Dichas sanciones consistirán en amonestación, suspensión, destitución e inhabilitación, así como en sanciones económicas, y deberán establecerse de acuerdo con los beneficios económicos que, en su caso, haya obtenido el responsable y con los daños y perjuicios patrimoniales causados por los actos u omisiones. </a:t>
            </a:r>
          </a:p>
          <a:p>
            <a:pPr algn="just"/>
            <a:endParaRPr lang="es-MX" sz="1350" dirty="0"/>
          </a:p>
          <a:p>
            <a:pPr algn="just"/>
            <a:r>
              <a:rPr lang="es-MX" sz="1350" b="1" dirty="0"/>
              <a:t>Artículo 113. </a:t>
            </a:r>
            <a:r>
              <a:rPr lang="es-MX" sz="1350" dirty="0"/>
              <a:t>El Sistema Nacional Anticorrupción es la instancia de coordinación entre las autoridades de todos los órdenes de gobierno competentes en la prevención, detección y sanción de responsabilidades administrativas y hechos de corrupción, así como en la fiscalización y control de recursos públicos. Para el cumplimiento de su objeto se sujetará a las siguientes bases mínimas</a:t>
            </a:r>
            <a:r>
              <a:rPr lang="es-MX" sz="1350" dirty="0">
                <a:sym typeface="Wingdings" panose="05000000000000000000" pitchFamily="2" charset="2"/>
              </a:rPr>
              <a:t>…</a:t>
            </a:r>
            <a:endParaRPr lang="es-MX" sz="1350" dirty="0"/>
          </a:p>
          <a:p>
            <a:pPr algn="just"/>
            <a:endParaRPr lang="es-MX" sz="1350" dirty="0"/>
          </a:p>
          <a:p>
            <a:pPr algn="just"/>
            <a:r>
              <a:rPr lang="es-MX" sz="1350" b="1" dirty="0"/>
              <a:t>Artículo 133. </a:t>
            </a:r>
            <a:r>
              <a:rPr lang="es-MX" sz="1350" dirty="0"/>
              <a:t>Esta Constitución, las leyes del Congreso de la Unión que emanen de ella y todos los tratados que estén de acuerdo con la misma, celebrados y que se celebren por el Presidente de la República, con aprobación del Senado, serán la Ley Suprema de toda la Unión. Los jueces de cada entidad federativa se arreglarán a dicha Constitución, leyes y tratados, a pesar de las disposiciones en contrario que pueda haber en las Constituciones o leyes de las entidades federativas</a:t>
            </a:r>
            <a:endParaRPr lang="en-US" sz="1350" dirty="0"/>
          </a:p>
        </p:txBody>
      </p:sp>
      <p:sp>
        <p:nvSpPr>
          <p:cNvPr id="8" name="Title 1"/>
          <p:cNvSpPr txBox="1">
            <a:spLocks/>
          </p:cNvSpPr>
          <p:nvPr/>
        </p:nvSpPr>
        <p:spPr>
          <a:xfrm>
            <a:off x="187896" y="764704"/>
            <a:ext cx="9073008" cy="117535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000" spc="-100" noProof="0" dirty="0">
                <a:solidFill>
                  <a:srgbClr val="5F147C"/>
                </a:solidFill>
                <a:effectLst>
                  <a:outerShdw blurRad="38100" dist="38100" dir="2700000" algn="tl">
                    <a:srgbClr val="000000">
                      <a:alpha val="43137"/>
                    </a:srgbClr>
                  </a:outerShdw>
                </a:effectLst>
                <a:latin typeface="+mj-lt"/>
                <a:ea typeface="+mj-ea"/>
                <a:cs typeface="+mj-cs"/>
              </a:rPr>
              <a:t>Constitución política de los Estados Unidos Mexicanos</a:t>
            </a:r>
            <a:endParaRPr kumimoji="0" lang="es-ES" sz="4000" b="1" i="0" u="none" strike="noStrike" kern="1200" cap="none" spc="-100" normalizeH="0" baseline="0" noProof="0" dirty="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3891242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87896" y="2204864"/>
            <a:ext cx="8704584" cy="3170099"/>
          </a:xfrm>
          <a:prstGeom prst="rect">
            <a:avLst/>
          </a:prstGeom>
          <a:noFill/>
        </p:spPr>
        <p:txBody>
          <a:bodyPr wrap="square" lIns="91440" tIns="45720" rIns="91440" bIns="45720">
            <a:spAutoFit/>
          </a:bodyPr>
          <a:lstStyle/>
          <a:p>
            <a:pPr algn="just"/>
            <a:r>
              <a:rPr lang="es-MX" sz="2000" b="1" dirty="0"/>
              <a:t>Artículo 8. Códigos de conducta para funcionarios públicos </a:t>
            </a:r>
          </a:p>
          <a:p>
            <a:pPr algn="just"/>
            <a:endParaRPr lang="es-MX" sz="2000" dirty="0"/>
          </a:p>
          <a:p>
            <a:pPr marL="342900" indent="-342900" algn="just">
              <a:buAutoNum type="arabicPeriod"/>
            </a:pPr>
            <a:r>
              <a:rPr lang="es-MX" sz="2000" dirty="0"/>
              <a:t>Con objeto de combatir la corrupción, cada Estado Parte, de conformidad con los principios fundamentales de su ordenamiento jurídico, promoverá, entre otras cosas, la integridad, la honestidad y la responsabilidad entre sus funcionarios públicos. </a:t>
            </a:r>
          </a:p>
          <a:p>
            <a:pPr marL="342900" indent="-342900" algn="just">
              <a:buAutoNum type="arabicPeriod"/>
            </a:pPr>
            <a:endParaRPr lang="es-MX" sz="2000" dirty="0"/>
          </a:p>
          <a:p>
            <a:pPr marL="342900" indent="-342900" algn="just">
              <a:buAutoNum type="arabicPeriod"/>
            </a:pPr>
            <a:r>
              <a:rPr lang="es-MX" sz="2000" dirty="0"/>
              <a:t>En particular, cada Estado Parte procurará aplicar, en sus propios ordenamientos institucionales y jurídicos, códigos o normas de conducta para el correcto, honorable y debido cumplimiento de las funciones públicas</a:t>
            </a:r>
            <a:endParaRPr lang="en-US" sz="2000" dirty="0"/>
          </a:p>
        </p:txBody>
      </p:sp>
      <p:sp>
        <p:nvSpPr>
          <p:cNvPr id="8" name="Title 1"/>
          <p:cNvSpPr txBox="1">
            <a:spLocks/>
          </p:cNvSpPr>
          <p:nvPr/>
        </p:nvSpPr>
        <p:spPr>
          <a:xfrm>
            <a:off x="187896" y="764704"/>
            <a:ext cx="9073008" cy="1175354"/>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3600" spc="-100" dirty="0">
                <a:solidFill>
                  <a:srgbClr val="5F147C"/>
                </a:solidFill>
                <a:effectLst>
                  <a:outerShdw blurRad="38100" dist="38100" dir="2700000" algn="tl">
                    <a:srgbClr val="000000">
                      <a:alpha val="43137"/>
                    </a:srgbClr>
                  </a:outerShdw>
                </a:effectLst>
                <a:latin typeface="+mj-lt"/>
                <a:ea typeface="+mj-ea"/>
                <a:cs typeface="+mj-cs"/>
              </a:rPr>
              <a:t>Convención de las Naciones Unidas Contra la Corrupción</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49656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65065" y="1268760"/>
            <a:ext cx="8704584" cy="5632311"/>
          </a:xfrm>
          <a:prstGeom prst="rect">
            <a:avLst/>
          </a:prstGeom>
          <a:noFill/>
        </p:spPr>
        <p:txBody>
          <a:bodyPr wrap="square" lIns="91440" tIns="45720" rIns="91440" bIns="45720">
            <a:spAutoFit/>
          </a:bodyPr>
          <a:lstStyle/>
          <a:p>
            <a:pPr algn="ctr"/>
            <a:r>
              <a:rPr lang="es-MX" sz="1600" dirty="0"/>
              <a:t>Principios que rigen el servicio público </a:t>
            </a:r>
          </a:p>
          <a:p>
            <a:pPr algn="just"/>
            <a:endParaRPr lang="es-MX" sz="1600" dirty="0"/>
          </a:p>
          <a:p>
            <a:pPr algn="just"/>
            <a:r>
              <a:rPr lang="es-MX" sz="1600" b="1" dirty="0"/>
              <a:t>Artículo 2.</a:t>
            </a:r>
            <a:r>
              <a:rPr lang="es-MX" sz="1600" dirty="0"/>
              <a:t> Son objetivos de esta Ley:…</a:t>
            </a:r>
          </a:p>
          <a:p>
            <a:pPr algn="just"/>
            <a:r>
              <a:rPr lang="es-MX" sz="1600" dirty="0"/>
              <a:t>VIII. Establecer las acciones permanentes que aseguren la integridad y el comportamiento ético de los Servidores públicos, así como crear las bases mínimas para que todo órgano del Estado mexicano establezca políticas eficaces de ética pública y responsabilidad en el servicio público;…</a:t>
            </a:r>
          </a:p>
          <a:p>
            <a:pPr algn="just"/>
            <a:endParaRPr lang="es-MX" sz="1600" dirty="0"/>
          </a:p>
          <a:p>
            <a:pPr algn="just"/>
            <a:r>
              <a:rPr lang="es-MX" sz="1600" b="1" dirty="0"/>
              <a:t>Artículo 5.</a:t>
            </a:r>
            <a:r>
              <a:rPr lang="es-MX" sz="1600" dirty="0"/>
              <a:t> Son principios rectores que rigen el servicio público los siguientes: legalidad, objetividad, profesionalismo, honradez, lealtad, imparcialidad, eficiencia, eficacia, equidad, transparencia, economía, integridad y competencia por mérito. </a:t>
            </a:r>
          </a:p>
          <a:p>
            <a:pPr algn="just"/>
            <a:endParaRPr lang="es-MX" sz="1600" dirty="0"/>
          </a:p>
          <a:p>
            <a:pPr algn="just"/>
            <a:r>
              <a:rPr lang="es-MX" sz="1600" dirty="0"/>
              <a:t>Los Entes públicos están obligados a crear y mantener condiciones estructurales y normativas que permitan el adecuado funcionamiento del Estado en su conjunto, y la actuación ética y responsable de cada servidor público.</a:t>
            </a:r>
          </a:p>
          <a:p>
            <a:pPr algn="just"/>
            <a:endParaRPr lang="es-MX" sz="1600" dirty="0"/>
          </a:p>
          <a:p>
            <a:pPr algn="just"/>
            <a:r>
              <a:rPr lang="es-MX" sz="1600" b="1" dirty="0"/>
              <a:t>Artículo 43. </a:t>
            </a:r>
            <a:r>
              <a:rPr lang="es-MX" sz="1600" dirty="0"/>
              <a:t>Conforme a los lineamientos que emita el Comité Rector para la mejora institucional en materia de fiscalización, así como derivado de las reglas específicas contenidas en los códigos de ética y demás lineamientos de conducta, los integrantes del Sistema Nacional de Fiscalización implementarán las medidas aprobadas por el mismo para el fortalecimiento y profesionalización del personal de los órganos de fiscalización. </a:t>
            </a:r>
          </a:p>
          <a:p>
            <a:pPr algn="just"/>
            <a:endParaRPr lang="es-MX" sz="2000" dirty="0"/>
          </a:p>
          <a:p>
            <a:pPr algn="just"/>
            <a:endParaRPr lang="en-US" sz="2000" dirty="0"/>
          </a:p>
        </p:txBody>
      </p:sp>
      <p:sp>
        <p:nvSpPr>
          <p:cNvPr id="8" name="Title 1"/>
          <p:cNvSpPr txBox="1">
            <a:spLocks/>
          </p:cNvSpPr>
          <p:nvPr/>
        </p:nvSpPr>
        <p:spPr>
          <a:xfrm>
            <a:off x="187896" y="764704"/>
            <a:ext cx="9073008"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Ley General del Sistema Nacional Anticorrupción</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1286486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4524315"/>
          </a:xfrm>
          <a:prstGeom prst="rect">
            <a:avLst/>
          </a:prstGeom>
          <a:noFill/>
        </p:spPr>
        <p:txBody>
          <a:bodyPr wrap="square" lIns="91440" tIns="45720" rIns="91440" bIns="45720">
            <a:spAutoFit/>
          </a:bodyPr>
          <a:lstStyle/>
          <a:p>
            <a:pPr algn="just"/>
            <a:r>
              <a:rPr lang="es-MX" b="1" dirty="0"/>
              <a:t>Artículo 6.</a:t>
            </a:r>
            <a:r>
              <a:rPr lang="es-MX" dirty="0"/>
              <a:t> Todos los entes públicos están obligados a crear y mantener condiciones estructurales y normativas que permitan el adecuado funcionamiento del Estado en su conjunto, y la actuación ética y responsable de cada servidor público.</a:t>
            </a:r>
            <a:endParaRPr lang="es-MX" b="1" dirty="0"/>
          </a:p>
          <a:p>
            <a:pPr algn="just"/>
            <a:endParaRPr lang="es-MX" b="1" dirty="0"/>
          </a:p>
          <a:p>
            <a:pPr algn="just"/>
            <a:r>
              <a:rPr lang="es-MX" b="1" dirty="0"/>
              <a:t>Artículo 7.</a:t>
            </a:r>
            <a:r>
              <a:rPr lang="es-MX" dirty="0"/>
              <a:t> Los Servidores Públicos observarán en el desempeño de su empleo, cargo o comisión, los principios de disciplina, legalidad, objetividad, profesionalismo, honradez, lealtad, imparcialidad, integridad, rendición de cuentas, eficacia y eficiencia que rigen el servicio público. Para la efectiva aplicación de dichos principios, los Servidores Públicos observarán las siguientes directrices:</a:t>
            </a:r>
            <a:r>
              <a:rPr lang="es-MX" b="1" dirty="0"/>
              <a:t>…</a:t>
            </a:r>
          </a:p>
          <a:p>
            <a:pPr algn="just"/>
            <a:endParaRPr lang="es-MX" b="1" dirty="0"/>
          </a:p>
          <a:p>
            <a:pPr algn="just"/>
            <a:r>
              <a:rPr lang="es-MX" b="1" dirty="0"/>
              <a:t>Artículo 16. </a:t>
            </a:r>
            <a:r>
              <a:rPr lang="es-MX" dirty="0"/>
              <a:t>Los Servidores Públicos deberán observar el código de ética que al efecto sea emitido por las Secretarías o los Órganos internos de control, conforme a los lineamientos que emita el Sistema Nacional Anticorrupción, para que en su actuación impere una conducta digna que responda a las necesidades de la sociedad y que oriente su desempeño. El código de ética a que se refiere el párrafo anterior, deberá hacerse del conocimiento de los Servidores Públicos de la dependencia o entidad de que se trate, así como darle la máxima publicidad. </a:t>
            </a:r>
            <a:endParaRPr lang="en-US" dirty="0"/>
          </a:p>
        </p:txBody>
      </p:sp>
      <p:sp>
        <p:nvSpPr>
          <p:cNvPr id="8" name="Title 1"/>
          <p:cNvSpPr txBox="1">
            <a:spLocks/>
          </p:cNvSpPr>
          <p:nvPr/>
        </p:nvSpPr>
        <p:spPr>
          <a:xfrm>
            <a:off x="187896" y="764704"/>
            <a:ext cx="9073008"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Ley General de Responsabilidades Administrativas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4178478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1224136"/>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Acuerdo por el que se dan a conocer los Lineamientos del Código de Ética a que se refiere el Artículo 16 de la Ley General de Responsabilidades Administrativas.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187896" y="2276872"/>
            <a:ext cx="8704584" cy="3514488"/>
          </a:xfrm>
          <a:prstGeom prst="rect">
            <a:avLst/>
          </a:prstGeom>
          <a:noFill/>
        </p:spPr>
        <p:txBody>
          <a:bodyPr wrap="square" rtlCol="0">
            <a:spAutoFit/>
          </a:bodyPr>
          <a:lstStyle/>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“CUARTO. El Código de Ética constituirá un elemento de la política de integridad de los entes públicos, para el fortalecimiento de un servicio público ético e íntegro. Será el instrumento que contendrá los principios y valores considerados como fundamentales para la definición del rol del servicio público y que buscará incidir en el comportamiento y desempeño de las personas servidoras públicas, para formar una ética e identidad profesional compartida y un sentido de orgullo de pertenencia al servicio público…”</a:t>
            </a:r>
          </a:p>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“OCTAVO. El Código de Ética que emitan las Secretarías y los Órganos Internos de Control contemplará reglas de integridad en los distintos ámbitos del servicio público, de conformidad con las atribuciones del ente público de que se trate, tomando como base, de manera enunciativa mas no limitativa…”</a:t>
            </a:r>
          </a:p>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DÉCIMO PRIMERO. Para la aplicación del Código de Ética, cada ente público, previa aprobación de su respectivo Órgano Interno de Control, emitirá un Código de Conducta, en el que se especificará de manera puntual y concreta la forma en que las personas servidoras públicas aplicarán los principios, valores y reglas de integridad contenidas en el Código de Ética correspondiente. Los principios rectores, valores y reglas de integridad se vincularán con la misión, visión, objetivos y atribuciones del ente público en particular; con el fin de que se generen mecanismos de identificación de las actividades que desempeñan las personas servidoras públicas que conforman cada ente público. </a:t>
            </a:r>
            <a:endParaRPr lang="es-MX" sz="1400" dirty="0"/>
          </a:p>
        </p:txBody>
      </p:sp>
    </p:spTree>
    <p:extLst>
      <p:ext uri="{BB962C8B-B14F-4D97-AF65-F5344CB8AC3E}">
        <p14:creationId xmlns:p14="http://schemas.microsoft.com/office/powerpoint/2010/main" val="3166963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1224136"/>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Código de Ética del Instituto Nacional de Transparencia, Acceso a la Información y Protección de Datos Personales.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187896" y="2276872"/>
            <a:ext cx="8704584" cy="2655279"/>
          </a:xfrm>
          <a:prstGeom prst="rect">
            <a:avLst/>
          </a:prstGeom>
          <a:noFill/>
        </p:spPr>
        <p:txBody>
          <a:bodyPr wrap="square" rtlCol="0">
            <a:spAutoFit/>
          </a:bodyPr>
          <a:lstStyle/>
          <a:p>
            <a:pPr algn="ctr">
              <a:lnSpc>
                <a:spcPct val="107000"/>
              </a:lnSpc>
              <a:spcAft>
                <a:spcPts val="800"/>
              </a:spcAft>
            </a:pPr>
            <a:r>
              <a:rPr lang="es-MX" b="1" dirty="0"/>
              <a:t>OBJETO</a:t>
            </a:r>
          </a:p>
          <a:p>
            <a:pPr algn="ctr">
              <a:lnSpc>
                <a:spcPct val="107000"/>
              </a:lnSpc>
              <a:spcAft>
                <a:spcPts val="800"/>
              </a:spcAft>
            </a:pPr>
            <a:endParaRPr lang="es-MX" b="1" dirty="0"/>
          </a:p>
          <a:p>
            <a:pPr algn="just">
              <a:lnSpc>
                <a:spcPct val="107000"/>
              </a:lnSpc>
              <a:spcAft>
                <a:spcPts val="800"/>
              </a:spcAft>
            </a:pPr>
            <a:r>
              <a:rPr lang="es-MX" dirty="0"/>
              <a:t>Instrumento que permita al personal que presta sus servicios en el Instituto Nacional de Transparencia, Acceso a la Información y Protección de Datos Personales , desempeñar sus actividades con calidad técnica y ética, además de incidir en su comportamiento para formar una ética e identidad profesional compartida conforme a los principios y valores establecidos, fortaleciendo una cultura de integridad, así como un orgullo de pertenencia al servicio público que coadyuve al logro de la misión, visión y objetivos institucionales.</a:t>
            </a:r>
            <a:endParaRPr lang="es-MX" sz="1400" dirty="0"/>
          </a:p>
        </p:txBody>
      </p:sp>
    </p:spTree>
    <p:extLst>
      <p:ext uri="{BB962C8B-B14F-4D97-AF65-F5344CB8AC3E}">
        <p14:creationId xmlns:p14="http://schemas.microsoft.com/office/powerpoint/2010/main" val="3127668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612774" y="20477"/>
            <a:ext cx="6930231" cy="5847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0" tIns="0" rIns="127000" bIns="0" numCol="1" spcCol="1270" anchor="ctr" anchorCtr="0">
            <a:noAutofit/>
          </a:bodyPr>
          <a:lstStyle/>
          <a:p>
            <a:pPr marL="82296">
              <a:lnSpc>
                <a:spcPct val="90000"/>
              </a:lnSpc>
              <a:spcBef>
                <a:spcPts val="600"/>
              </a:spcBef>
              <a:spcAft>
                <a:spcPct val="35000"/>
              </a:spcAft>
              <a:buClr>
                <a:schemeClr val="accent1"/>
              </a:buClr>
              <a:buSzPct val="80000"/>
            </a:pPr>
            <a:r>
              <a:rPr lang="es-MX" sz="3600" b="1" dirty="0">
                <a:ln w="18000">
                  <a:solidFill>
                    <a:schemeClr val="accent4">
                      <a:lumMod val="50000"/>
                    </a:schemeClr>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Arial Narrow" pitchFamily="34" charset="0"/>
              </a:rPr>
              <a:t>Estructura del Código de Ética</a:t>
            </a:r>
            <a:endParaRPr lang="es-ES" sz="3600" b="1" dirty="0">
              <a:ln w="18000">
                <a:solidFill>
                  <a:schemeClr val="accent4">
                    <a:lumMod val="50000"/>
                  </a:schemeClr>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Arial Narrow" pitchFamily="34" charset="0"/>
            </a:endParaRPr>
          </a:p>
        </p:txBody>
      </p:sp>
      <p:sp>
        <p:nvSpPr>
          <p:cNvPr id="3" name="AutoShape 2" descr="Resultado de imagen para instituto nacional electoral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8" name="AutoShape 4" descr="Resultado de imagen para instituto nacional electoral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9" name="1 Rectángulo">
            <a:extLst>
              <a:ext uri="{FF2B5EF4-FFF2-40B4-BE49-F238E27FC236}">
                <a16:creationId xmlns:a16="http://schemas.microsoft.com/office/drawing/2014/main" id="{83DC37E6-62CA-4938-B873-BAF3AF73110F}"/>
              </a:ext>
            </a:extLst>
          </p:cNvPr>
          <p:cNvSpPr/>
          <p:nvPr/>
        </p:nvSpPr>
        <p:spPr>
          <a:xfrm>
            <a:off x="612774" y="1441148"/>
            <a:ext cx="2304256" cy="11074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Disposiciones Generales</a:t>
            </a:r>
          </a:p>
        </p:txBody>
      </p:sp>
      <p:sp>
        <p:nvSpPr>
          <p:cNvPr id="11" name="1 Rectángulo">
            <a:extLst>
              <a:ext uri="{FF2B5EF4-FFF2-40B4-BE49-F238E27FC236}">
                <a16:creationId xmlns:a16="http://schemas.microsoft.com/office/drawing/2014/main" id="{6C7590B1-45C2-411D-94B0-83D636CD6A13}"/>
              </a:ext>
            </a:extLst>
          </p:cNvPr>
          <p:cNvSpPr/>
          <p:nvPr/>
        </p:nvSpPr>
        <p:spPr>
          <a:xfrm>
            <a:off x="3419872" y="1441148"/>
            <a:ext cx="2304256" cy="11074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Principios rectores del Servicio Público</a:t>
            </a:r>
          </a:p>
        </p:txBody>
      </p:sp>
      <p:sp>
        <p:nvSpPr>
          <p:cNvPr id="12" name="1 Rectángulo">
            <a:extLst>
              <a:ext uri="{FF2B5EF4-FFF2-40B4-BE49-F238E27FC236}">
                <a16:creationId xmlns:a16="http://schemas.microsoft.com/office/drawing/2014/main" id="{A23325D6-743F-451D-BF17-CF97FB7A82F9}"/>
              </a:ext>
            </a:extLst>
          </p:cNvPr>
          <p:cNvSpPr/>
          <p:nvPr/>
        </p:nvSpPr>
        <p:spPr>
          <a:xfrm>
            <a:off x="6390877" y="1459032"/>
            <a:ext cx="2304256" cy="11074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Valores</a:t>
            </a:r>
          </a:p>
        </p:txBody>
      </p:sp>
      <p:sp>
        <p:nvSpPr>
          <p:cNvPr id="15" name="1 Rectángulo">
            <a:extLst>
              <a:ext uri="{FF2B5EF4-FFF2-40B4-BE49-F238E27FC236}">
                <a16:creationId xmlns:a16="http://schemas.microsoft.com/office/drawing/2014/main" id="{CEFB9DD2-D9B7-47DC-9561-9E0D1B4C13EC}"/>
              </a:ext>
            </a:extLst>
          </p:cNvPr>
          <p:cNvSpPr/>
          <p:nvPr/>
        </p:nvSpPr>
        <p:spPr>
          <a:xfrm>
            <a:off x="612774" y="4005064"/>
            <a:ext cx="2304256" cy="125149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Reglas de Integridad</a:t>
            </a:r>
          </a:p>
        </p:txBody>
      </p:sp>
      <p:sp>
        <p:nvSpPr>
          <p:cNvPr id="16" name="1 Rectángulo">
            <a:extLst>
              <a:ext uri="{FF2B5EF4-FFF2-40B4-BE49-F238E27FC236}">
                <a16:creationId xmlns:a16="http://schemas.microsoft.com/office/drawing/2014/main" id="{31522566-CB92-4BFF-8BA4-6B7FB2B0A513}"/>
              </a:ext>
            </a:extLst>
          </p:cNvPr>
          <p:cNvSpPr/>
          <p:nvPr/>
        </p:nvSpPr>
        <p:spPr>
          <a:xfrm>
            <a:off x="3384104" y="4005064"/>
            <a:ext cx="2304256" cy="12312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Mecanismos de capacitación y difusión (CE y PI)</a:t>
            </a:r>
          </a:p>
        </p:txBody>
      </p:sp>
      <p:sp>
        <p:nvSpPr>
          <p:cNvPr id="17" name="1 Rectángulo">
            <a:extLst>
              <a:ext uri="{FF2B5EF4-FFF2-40B4-BE49-F238E27FC236}">
                <a16:creationId xmlns:a16="http://schemas.microsoft.com/office/drawing/2014/main" id="{1036496E-A6B3-4B88-BE19-FF05CF5A9C94}"/>
              </a:ext>
            </a:extLst>
          </p:cNvPr>
          <p:cNvSpPr/>
          <p:nvPr/>
        </p:nvSpPr>
        <p:spPr>
          <a:xfrm>
            <a:off x="6516216" y="4005064"/>
            <a:ext cx="2304256" cy="12820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De la aplicación, cumplimiento e interpretación del Código</a:t>
            </a:r>
          </a:p>
        </p:txBody>
      </p:sp>
    </p:spTree>
    <p:extLst>
      <p:ext uri="{BB962C8B-B14F-4D97-AF65-F5344CB8AC3E}">
        <p14:creationId xmlns:p14="http://schemas.microsoft.com/office/powerpoint/2010/main" val="2281781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136815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Bases para la Integración, Organización y Funcionamiento del Comité de Ética del Instituto Nacional de Transparencia, Acceso a la Información y Protección de Datos Personales.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2292610"/>
            <a:ext cx="8704584" cy="2917465"/>
          </a:xfrm>
          <a:prstGeom prst="rect">
            <a:avLst/>
          </a:prstGeom>
          <a:noFill/>
        </p:spPr>
        <p:txBody>
          <a:bodyPr wrap="square" rtlCol="0">
            <a:spAutoFit/>
          </a:bodyPr>
          <a:lstStyle/>
          <a:p>
            <a:pPr algn="ctr">
              <a:lnSpc>
                <a:spcPct val="107000"/>
              </a:lnSpc>
              <a:spcAft>
                <a:spcPts val="800"/>
              </a:spcAft>
            </a:pPr>
            <a:r>
              <a:rPr lang="es-MX" sz="2000" b="1" dirty="0"/>
              <a:t>OBJETO</a:t>
            </a:r>
          </a:p>
          <a:p>
            <a:pPr algn="just">
              <a:lnSpc>
                <a:spcPct val="107000"/>
              </a:lnSpc>
              <a:spcAft>
                <a:spcPts val="800"/>
              </a:spcAft>
            </a:pPr>
            <a:endParaRPr lang="es-MX" sz="2000" dirty="0"/>
          </a:p>
          <a:p>
            <a:pPr algn="just">
              <a:lnSpc>
                <a:spcPct val="107000"/>
              </a:lnSpc>
              <a:spcAft>
                <a:spcPts val="800"/>
              </a:spcAft>
            </a:pPr>
            <a:r>
              <a:rPr lang="es-MX" sz="2000" dirty="0"/>
              <a:t>Definir la integración, organización y funcionamiento del Comité de Ética del Instituto Nacional de Transparencia, Acceso a la Información y Protección de Datos Personales como el órgano colegiado encargado del fomento y la integridad pública para lograr una mejora constante del clima laboral, así como de la promoción, consulta y asesoría en temas relacionados con el Código de Ética y el Código de Conducta</a:t>
            </a:r>
          </a:p>
        </p:txBody>
      </p:sp>
    </p:spTree>
    <p:extLst>
      <p:ext uri="{BB962C8B-B14F-4D97-AF65-F5344CB8AC3E}">
        <p14:creationId xmlns:p14="http://schemas.microsoft.com/office/powerpoint/2010/main" val="3234950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txBox="1">
            <a:spLocks/>
          </p:cNvSpPr>
          <p:nvPr/>
        </p:nvSpPr>
        <p:spPr>
          <a:xfrm>
            <a:off x="444550" y="620688"/>
            <a:ext cx="8663525" cy="64807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200" b="1" dirty="0">
                <a:solidFill>
                  <a:srgbClr val="7030A0"/>
                </a:solidFill>
                <a:effectLst>
                  <a:outerShdw blurRad="38100" dist="38100" dir="2700000" algn="tl">
                    <a:srgbClr val="000000">
                      <a:alpha val="43137"/>
                    </a:srgbClr>
                  </a:outerShdw>
                </a:effectLst>
              </a:rPr>
              <a:t>Integración del Comité de Ética</a:t>
            </a:r>
          </a:p>
        </p:txBody>
      </p:sp>
      <p:pic>
        <p:nvPicPr>
          <p:cNvPr id="4" name="Picture 1" descr="C:\Users\janeth.guzman\Documents\Janeth\2009_2011 mayo\Guía práctica\entregas a ntmk\ilustraciones\comite (miembros).jpg"/>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a:off x="323528" y="1484784"/>
            <a:ext cx="1741554" cy="1224136"/>
          </a:xfrm>
          <a:prstGeom prst="rect">
            <a:avLst/>
          </a:prstGeom>
          <a:noFill/>
        </p:spPr>
      </p:pic>
      <p:pic>
        <p:nvPicPr>
          <p:cNvPr id="5" name="Picture 2" descr="C:\Users\janeth.guzman\Documents\Janeth\2009_2011 mayo\Guía práctica\entregas a ntmk\ilustraciones\ausencia 1.jpg"/>
          <p:cNvPicPr>
            <a:picLocks noChangeAspect="1" noChangeArrowheads="1"/>
          </p:cNvPicPr>
          <p:nvPr/>
        </p:nvPicPr>
        <p:blipFill>
          <a:blip r:embed="rId4">
            <a:clrChange>
              <a:clrFrom>
                <a:srgbClr val="FFFCFC"/>
              </a:clrFrom>
              <a:clrTo>
                <a:srgbClr val="FFFCFC">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4550" y="3068960"/>
            <a:ext cx="1620532" cy="129291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5 Rectángulo"/>
          <p:cNvSpPr/>
          <p:nvPr/>
        </p:nvSpPr>
        <p:spPr>
          <a:xfrm>
            <a:off x="2065082" y="1484784"/>
            <a:ext cx="6899406" cy="1635512"/>
          </a:xfrm>
          <a:prstGeom prst="rect">
            <a:avLst/>
          </a:prstGeom>
          <a:solidFill>
            <a:schemeClr val="bg1">
              <a:lumMod val="95000"/>
            </a:schemeClr>
          </a:solidFill>
        </p:spPr>
        <p:txBody>
          <a:bodyPr wrap="square">
            <a:spAutoFit/>
          </a:bodyPr>
          <a:lstStyle/>
          <a:p>
            <a:pPr algn="just">
              <a:lnSpc>
                <a:spcPts val="2400"/>
              </a:lnSpc>
              <a:defRPr/>
            </a:pPr>
            <a:r>
              <a:rPr lang="es-MX" sz="2400" dirty="0"/>
              <a:t>El Comité estará conformado por ocho personas y en su integración se favorecerá el principio de equidad de género. La mitad de las personas integrantes participará de manera permanente y la otra mitad será electa con carácter temporal. </a:t>
            </a:r>
          </a:p>
        </p:txBody>
      </p:sp>
      <p:sp>
        <p:nvSpPr>
          <p:cNvPr id="7" name="5 Rectángulo"/>
          <p:cNvSpPr/>
          <p:nvPr/>
        </p:nvSpPr>
        <p:spPr>
          <a:xfrm>
            <a:off x="2267744" y="3541030"/>
            <a:ext cx="6205958" cy="712183"/>
          </a:xfrm>
          <a:prstGeom prst="rect">
            <a:avLst/>
          </a:prstGeom>
          <a:solidFill>
            <a:schemeClr val="bg1">
              <a:lumMod val="95000"/>
            </a:schemeClr>
          </a:solidFill>
        </p:spPr>
        <p:txBody>
          <a:bodyPr wrap="square">
            <a:spAutoFit/>
          </a:bodyPr>
          <a:lstStyle/>
          <a:p>
            <a:pPr algn="just">
              <a:lnSpc>
                <a:spcPts val="2400"/>
              </a:lnSpc>
              <a:defRPr/>
            </a:pPr>
            <a:r>
              <a:rPr lang="es-MX" sz="2400" dirty="0"/>
              <a:t>Preside el SE y la Secretaría Técnica a cargo de la DDHIG</a:t>
            </a:r>
            <a:r>
              <a:rPr lang="es-MX" sz="2000" dirty="0">
                <a:effectLst>
                  <a:outerShdw blurRad="38100" dist="38100" dir="2700000" algn="tl">
                    <a:srgbClr val="000000">
                      <a:alpha val="43137"/>
                    </a:srgbClr>
                  </a:outerShdw>
                </a:effectLst>
              </a:rPr>
              <a:t>.</a:t>
            </a:r>
          </a:p>
        </p:txBody>
      </p:sp>
      <p:sp>
        <p:nvSpPr>
          <p:cNvPr id="9" name="5 Rectángulo"/>
          <p:cNvSpPr/>
          <p:nvPr/>
        </p:nvSpPr>
        <p:spPr>
          <a:xfrm>
            <a:off x="899163" y="4384389"/>
            <a:ext cx="7488832" cy="404406"/>
          </a:xfrm>
          <a:prstGeom prst="rect">
            <a:avLst/>
          </a:prstGeom>
          <a:solidFill>
            <a:schemeClr val="bg1">
              <a:lumMod val="95000"/>
            </a:schemeClr>
          </a:solidFill>
        </p:spPr>
        <p:txBody>
          <a:bodyPr wrap="square">
            <a:spAutoFit/>
          </a:bodyPr>
          <a:lstStyle/>
          <a:p>
            <a:pPr algn="ctr">
              <a:lnSpc>
                <a:spcPts val="2400"/>
              </a:lnSpc>
              <a:defRPr/>
            </a:pPr>
            <a:r>
              <a:rPr lang="es-MX" sz="2400" b="1" dirty="0"/>
              <a:t>Integración del CE en el INAI</a:t>
            </a:r>
          </a:p>
        </p:txBody>
      </p:sp>
      <p:sp>
        <p:nvSpPr>
          <p:cNvPr id="10" name="1 Rectángulo"/>
          <p:cNvSpPr/>
          <p:nvPr/>
        </p:nvSpPr>
        <p:spPr>
          <a:xfrm>
            <a:off x="456944" y="5072229"/>
            <a:ext cx="4259071" cy="11074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4 integrantes permanentes SE, DGA, DGAJ y OIC</a:t>
            </a:r>
          </a:p>
        </p:txBody>
      </p:sp>
      <p:sp>
        <p:nvSpPr>
          <p:cNvPr id="11" name="12 Rectángulo"/>
          <p:cNvSpPr/>
          <p:nvPr/>
        </p:nvSpPr>
        <p:spPr>
          <a:xfrm>
            <a:off x="4788024" y="5026768"/>
            <a:ext cx="3899032" cy="1152938"/>
          </a:xfrm>
          <a:prstGeom prst="rect">
            <a:avLst/>
          </a:prstGeom>
          <a:solidFill>
            <a:schemeClr val="accent5">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000" b="1" dirty="0">
                <a:solidFill>
                  <a:schemeClr val="tx1"/>
                </a:solidFill>
              </a:rPr>
              <a:t>4 Integrantes temporales: DA, NSD, JD, OP</a:t>
            </a:r>
          </a:p>
        </p:txBody>
      </p:sp>
    </p:spTree>
    <p:extLst>
      <p:ext uri="{BB962C8B-B14F-4D97-AF65-F5344CB8AC3E}">
        <p14:creationId xmlns:p14="http://schemas.microsoft.com/office/powerpoint/2010/main" val="285500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Atribuciones del Comité de Ética</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557334"/>
            <a:ext cx="8704584" cy="3743332"/>
          </a:xfrm>
          <a:prstGeom prst="rect">
            <a:avLst/>
          </a:prstGeom>
          <a:noFill/>
        </p:spPr>
        <p:txBody>
          <a:bodyPr wrap="square" rtlCol="0">
            <a:spAutoFit/>
          </a:bodyPr>
          <a:lstStyle/>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Elaborar y aprobar el programa anual de trabajo (objetivos, metas y actividades específicas) </a:t>
            </a:r>
          </a:p>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Elaborar, revisar y actualizar el Código de Conducta; </a:t>
            </a:r>
          </a:p>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Difundir y promover los contenidos del Código de Ética y del Código de Conducta. </a:t>
            </a:r>
          </a:p>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Establecer los mecanismos que se emplearán para evaluar y verificar la aplicación y cumplimiento tanto del Código de Ética como del Código de Conducta entre las personas servidoras públicas del Instituto.</a:t>
            </a:r>
          </a:p>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Elaborar el Protocolo de actuación, así como el Protocolo de acompañamiento del Comité.</a:t>
            </a:r>
          </a:p>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Promover, en coordinación con la Dirección General de Administración, una cultura organizacional basada en el respeto a los derechos humanos que dé como resultado mayor seguridad y protección al personal de la Institución.</a:t>
            </a:r>
          </a:p>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Fungir como órgano de consulta y asesoría especializada en asuntos relacionados con la aplicación y cumplimiento del Código de Ética y del Código de Conducta. </a:t>
            </a:r>
          </a:p>
          <a:p>
            <a:pPr marL="342900" lvl="0" indent="-342900" algn="just">
              <a:lnSpc>
                <a:spcPct val="107000"/>
              </a:lnSpc>
              <a:spcAft>
                <a:spcPts val="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Recibir, tramitar y resolver las denuncias presentadas en caso de advertir la inobservancia de los Códigos de Ética y de Conducta promoviendo, en su caso, acciones inmediatas que permitan evitar daños irreparables y tutelar derechos fundamentales de las personas. </a:t>
            </a:r>
          </a:p>
          <a:p>
            <a:pPr marL="342900" lvl="0" indent="-342900" algn="just">
              <a:lnSpc>
                <a:spcPct val="107000"/>
              </a:lnSpc>
              <a:spcAft>
                <a:spcPts val="80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Recibir y resolver las denuncias presentadas por la presunta inobservancia de los ~ Códigos de Ética y de Conducta, determinando el trámite que han de seguir de ~ conformidad con lo establecido en los Protocolos. </a:t>
            </a:r>
          </a:p>
          <a:p>
            <a:pPr marL="342900" indent="-342900" algn="just">
              <a:lnSpc>
                <a:spcPct val="107000"/>
              </a:lnSpc>
              <a:spcAft>
                <a:spcPts val="800"/>
              </a:spcAft>
              <a:buFont typeface="Symbol" panose="05050102010706020507" pitchFamily="18" charset="2"/>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Tramitar ante el Órgano Interno de Control del Instituto aquellos casos que se hagan del conocimiento del Comité en los que presuntamente una persona servidora pública haya incurrido en comportamientos que contravienen el Código de Ética, el Código de Conducta o que constituyan faltas administrativas o hechos de corrupción.</a:t>
            </a:r>
          </a:p>
        </p:txBody>
      </p:sp>
    </p:spTree>
    <p:extLst>
      <p:ext uri="{BB962C8B-B14F-4D97-AF65-F5344CB8AC3E}">
        <p14:creationId xmlns:p14="http://schemas.microsoft.com/office/powerpoint/2010/main" val="926534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Atribuciones del Comité de Ética</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187896" y="1461282"/>
            <a:ext cx="8704584" cy="3935436"/>
          </a:xfrm>
          <a:prstGeom prst="rect">
            <a:avLst/>
          </a:prstGeom>
          <a:noFill/>
        </p:spPr>
        <p:txBody>
          <a:bodyPr wrap="square" rtlCol="0">
            <a:spAutoFit/>
          </a:bodyPr>
          <a:lstStyle/>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Formular observaciones y recomendaciones vinculantes encaminadas a mejorar el clima laboral y a evitar la reiteración de conductas contrarias al Código de Ética y al Código de Conducta.</a:t>
            </a:r>
          </a:p>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Promover, en coordinación con las áreas competentes, la capacitación y sensibilización del personal del Instituto en materia de ética, integridad y prevención de conflictos de interés a través de talleres, seminarios y proyectos que considere necesarios.</a:t>
            </a:r>
          </a:p>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Establecer acciones con una visión preventiva y de concientización , educativa, informativa, de ética y desempeño ejemplar de las personas servidoras públicas a fin de que los conflictos de interés real, potencial y aparente no se materialicen. </a:t>
            </a:r>
          </a:p>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Elaborar y recibir propuestas de parte de personal del Instituto orientadas a ampliar o mejorar el diseño y operación de las políticas, programas o acciones generales y afirmativas institucionales de promoción de los principios y valores éticos. </a:t>
            </a:r>
          </a:p>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Presentar al Pleno del Instituto, en el mes de enero, un informe anual de actividades. </a:t>
            </a:r>
          </a:p>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Establecer los subcomités o comisiones, de entre sus integrantes, que estime necesarios para el cumplimiento de sus funciones.</a:t>
            </a:r>
          </a:p>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Realizar las modificaciones o actualizaciones que considere necesarias a estas Bases de integración y funcionamiento.</a:t>
            </a:r>
          </a:p>
          <a:p>
            <a:pPr marL="342900" lvl="0" indent="-342900" algn="just">
              <a:lnSpc>
                <a:spcPct val="107000"/>
              </a:lnSpc>
              <a:spcAft>
                <a:spcPts val="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Otorgar reconocimientos a las mejores prácticas, previo conocimiento del Pleno, a las Unidades Administrativas o personas que promuevan acciones o que realicen aportaciones que puedan implementarse para reforzar la cultura de la ética y la integridad entre las personas servidoras públicas del Instituto. </a:t>
            </a:r>
          </a:p>
          <a:p>
            <a:pPr marL="342900" lvl="0" indent="-342900" algn="just">
              <a:lnSpc>
                <a:spcPct val="107000"/>
              </a:lnSpc>
              <a:spcAft>
                <a:spcPts val="800"/>
              </a:spcAft>
              <a:buFont typeface="Symbol" panose="05050102010706020507" pitchFamily="18" charset="2"/>
              <a:buChar char=""/>
            </a:pPr>
            <a:r>
              <a:rPr lang="es-MX" sz="1300" dirty="0">
                <a:effectLst/>
                <a:latin typeface="Calibri" panose="020F0502020204030204" pitchFamily="34" charset="0"/>
                <a:ea typeface="Calibri" panose="020F0502020204030204" pitchFamily="34" charset="0"/>
                <a:cs typeface="Times New Roman" panose="02020603050405020304" pitchFamily="18" charset="0"/>
              </a:rPr>
              <a:t>Las demás análogas que resulten necesarias para el cumplimiento de sus funciones.</a:t>
            </a:r>
          </a:p>
        </p:txBody>
      </p:sp>
    </p:spTree>
    <p:extLst>
      <p:ext uri="{BB962C8B-B14F-4D97-AF65-F5344CB8AC3E}">
        <p14:creationId xmlns:p14="http://schemas.microsoft.com/office/powerpoint/2010/main" val="4036527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1224136"/>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Facultades y Obligaciones de la Personas Integrantes del Comité</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187896" y="1772816"/>
            <a:ext cx="8704584" cy="4571636"/>
          </a:xfrm>
          <a:prstGeom prst="rect">
            <a:avLst/>
          </a:prstGeom>
          <a:noFill/>
        </p:spPr>
        <p:txBody>
          <a:bodyPr wrap="square" rtlCol="0">
            <a:spAutoFit/>
          </a:bodyPr>
          <a:lstStyle/>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Cumplir y promover el cumplimiento del Código de Ética y del Código de Conducta.</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Dedicar el tiempo y esfuerzo necesarios para dar seguimiento a los asuntos del Comité.</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Cuidar que las actividades del Comité se realicen con apego a la normatividad aplicable.</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Participar activamente en el Comité Y, en su caso, en los subcomités o comisiones, a fin de que su criterio contribuya a la mejor toma de decisiones.</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Hacer uso responsable de la información a la que tengan acceso.</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En cualquier asunto en el que tuviere o conociere de un posible conflicto de interés personal, o de alguna de las demás personas integrantes del Comité, deberá manifestarlo por escrito y quien tuviere el conflicto, abstenerse de toda intervención.</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Capacitarse en los temas relacionados con el Código de Ética y el Código de Conducta.</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En caso de considerarlo necesario, solicitar a la Secretaría Técnica que convoque a sesión de trabajo del Comité o que invite a las personas servidoras públicas que estime convenientes, previa justificación.</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Solicitar la incorporación de asuntos en el orden del día de las sesiones.</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Revisar las actas de las sesiones que le sean enviadas por la Secretaria Técnica Y, en caso de existir observaciones, hacerlas de su conocimiento.</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Comunicar a la Secretaria Técnica aquellas conductas del personal del Instituto que sean contrarias al Código de Ética y al Código de Conducta de las que se tenga conocimiento.</a:t>
            </a:r>
          </a:p>
          <a:p>
            <a:pPr marL="171450" indent="-171450" algn="just">
              <a:lnSpc>
                <a:spcPct val="107000"/>
              </a:lnSpc>
              <a:spcAft>
                <a:spcPts val="800"/>
              </a:spcAft>
              <a:buFont typeface="Arial" panose="020B0604020202020204" pitchFamily="34" charset="0"/>
              <a:buChar char="•"/>
            </a:pPr>
            <a:r>
              <a:rPr lang="es-MX" sz="1200" dirty="0">
                <a:effectLst/>
                <a:latin typeface="Calibri" panose="020F0502020204030204" pitchFamily="34" charset="0"/>
                <a:ea typeface="Calibri" panose="020F0502020204030204" pitchFamily="34" charset="0"/>
                <a:cs typeface="Times New Roman" panose="02020603050405020304" pitchFamily="18" charset="0"/>
              </a:rPr>
              <a:t>Suscribir la Carta Compromiso al integrarse al Comité.</a:t>
            </a:r>
            <a:endParaRPr lang="es-MX" sz="1200" dirty="0"/>
          </a:p>
        </p:txBody>
      </p:sp>
    </p:spTree>
    <p:extLst>
      <p:ext uri="{BB962C8B-B14F-4D97-AF65-F5344CB8AC3E}">
        <p14:creationId xmlns:p14="http://schemas.microsoft.com/office/powerpoint/2010/main" val="1683654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4031873"/>
          </a:xfrm>
          <a:prstGeom prst="rect">
            <a:avLst/>
          </a:prstGeom>
          <a:noFill/>
        </p:spPr>
        <p:txBody>
          <a:bodyPr wrap="square" lIns="91440" tIns="45720" rIns="91440" bIns="45720">
            <a:spAutoFit/>
          </a:bodyPr>
          <a:lstStyle/>
          <a:p>
            <a:pPr algn="just"/>
            <a:r>
              <a:rPr lang="es-MX" sz="1600" dirty="0"/>
              <a:t>El Comité sesionará de forma ordinaria por lo menos cuatro veces al año y de de forma extraordinaria, en el momento que se requiera. </a:t>
            </a:r>
          </a:p>
          <a:p>
            <a:pPr algn="just"/>
            <a:endParaRPr lang="es-MX" sz="1600" dirty="0"/>
          </a:p>
          <a:p>
            <a:pPr algn="just"/>
            <a:r>
              <a:rPr lang="es-MX" sz="1600" dirty="0"/>
              <a:t>Igualmente, cuando las personas integrantes del Comité presentes en la sesión así lo autoricen, podrá asistir a la misma con voz, pero sin voto, cualquier persona invitada o interesada en participar en las sesiones del Comité que pueda coadyuvar al cumplimiento de sus objetivos, única y exclusivamente para el desahogo de los puntos del orden del día para los cuales fueron autorizadas. </a:t>
            </a:r>
          </a:p>
          <a:p>
            <a:pPr algn="just"/>
            <a:endParaRPr lang="es-MX" sz="1600" dirty="0"/>
          </a:p>
          <a:p>
            <a:pPr algn="just"/>
            <a:r>
              <a:rPr lang="es-MX" sz="1600" dirty="0"/>
              <a:t>En cualquier asunto en el que las personas invitadas o interesadas en participar en las sesiones tuvieren o conocieren de un posible conflicto de interés personal, o de alguno de los demás integrantes del Comité, deberán manifestarlo, y la persona que tuviere el conflicto abstenerse de toda intervención. </a:t>
            </a:r>
          </a:p>
          <a:p>
            <a:pPr algn="just"/>
            <a:endParaRPr lang="es-MX" sz="1600" dirty="0"/>
          </a:p>
          <a:p>
            <a:pPr algn="just"/>
            <a:r>
              <a:rPr lang="es-MX" sz="1600" dirty="0"/>
              <a:t>Excepcionalmente, si se produjese algún hecho que alterase de forma sustancial el buen orden de la sesión, o se diera otra circunstancia extraordinaria que impida su normal desarrollo, la Presidencia del Comité podrá acordar la suspensión de ésta durante el tiempo que sea necesario para restablecer las condiciones que permitan su continuación.</a:t>
            </a:r>
            <a:endParaRPr lang="en-US" sz="1600" dirty="0"/>
          </a:p>
        </p:txBody>
      </p:sp>
      <p:sp>
        <p:nvSpPr>
          <p:cNvPr id="8" name="Title 1"/>
          <p:cNvSpPr txBox="1">
            <a:spLocks/>
          </p:cNvSpPr>
          <p:nvPr/>
        </p:nvSpPr>
        <p:spPr>
          <a:xfrm>
            <a:off x="187896" y="764704"/>
            <a:ext cx="9073008"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SESIONES DEL COMITÉ</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3486313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4247317"/>
          </a:xfrm>
          <a:prstGeom prst="rect">
            <a:avLst/>
          </a:prstGeom>
          <a:noFill/>
        </p:spPr>
        <p:txBody>
          <a:bodyPr wrap="square" lIns="91440" tIns="45720" rIns="91440" bIns="45720">
            <a:spAutoFit/>
          </a:bodyPr>
          <a:lstStyle/>
          <a:p>
            <a:pPr algn="just"/>
            <a:r>
              <a:rPr lang="es-MX" dirty="0"/>
              <a:t>La convocatoria a las sesiones ordinarias se realizará , por lo menos, con cinco días hábiles de anticipación; mientras que la convocatoria a las sesiones extraordinarias se realizará , por lo menos, con un día hábil de anticipación.</a:t>
            </a:r>
          </a:p>
          <a:p>
            <a:pPr algn="just"/>
            <a:endParaRPr lang="es-MX" dirty="0"/>
          </a:p>
          <a:p>
            <a:pPr algn="just"/>
            <a:r>
              <a:rPr lang="es-MX" dirty="0"/>
              <a:t>El envío de las convocatorias y la documentación relacionada con los puntos del orden del día lo realizará la Secretaría Técnica del Comité, preferentemente a través de medios electrónicos, como correo institucional.</a:t>
            </a:r>
          </a:p>
          <a:p>
            <a:pPr algn="just"/>
            <a:endParaRPr lang="es-MX" dirty="0"/>
          </a:p>
          <a:p>
            <a:pPr algn="just"/>
            <a:r>
              <a:rPr lang="es-MX" dirty="0"/>
              <a:t>En la convocatoria se hará constar el lugar, fecha y hora de la reunión , así como el orden del día de la misma o , cuando menos, una referencia sucinta de los asuntos que vayan a ser tratados por el Comité. </a:t>
            </a:r>
          </a:p>
          <a:p>
            <a:pPr algn="just"/>
            <a:endParaRPr lang="es-MX" dirty="0"/>
          </a:p>
          <a:p>
            <a:pPr algn="just"/>
            <a:r>
              <a:rPr lang="es-MX" dirty="0"/>
              <a:t>Los datos personales vinculados con las denuncias no podrán enviarse por medios electrónicos Y, en el caso de que sean requeridos, deberán remitirse en sobre cerrado y con las medidas necesarias que garanticen la debida protección de dicha información. </a:t>
            </a:r>
            <a:endParaRPr lang="en-US" dirty="0"/>
          </a:p>
        </p:txBody>
      </p:sp>
      <p:sp>
        <p:nvSpPr>
          <p:cNvPr id="8" name="Title 1"/>
          <p:cNvSpPr txBox="1">
            <a:spLocks/>
          </p:cNvSpPr>
          <p:nvPr/>
        </p:nvSpPr>
        <p:spPr>
          <a:xfrm>
            <a:off x="187896" y="764704"/>
            <a:ext cx="9073008"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CONVOCATORIAS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3790888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4801314"/>
          </a:xfrm>
          <a:prstGeom prst="rect">
            <a:avLst/>
          </a:prstGeom>
          <a:noFill/>
        </p:spPr>
        <p:txBody>
          <a:bodyPr wrap="square" lIns="91440" tIns="45720" rIns="91440" bIns="45720">
            <a:spAutoFit/>
          </a:bodyPr>
          <a:lstStyle/>
          <a:p>
            <a:pPr algn="just"/>
            <a:r>
              <a:rPr lang="es-MX" sz="1700" dirty="0"/>
              <a:t>El orden del </a:t>
            </a:r>
            <a:r>
              <a:rPr lang="es-MX" sz="1700" dirty="0" err="1"/>
              <a:t>dia</a:t>
            </a:r>
            <a:r>
              <a:rPr lang="es-MX" sz="1700" dirty="0"/>
              <a:t> de las sesiones ordinarias contendrá, entre otros apartados, el de seguimiento de acuerdos adoptados en sesiones anteriores y el de asuntos generales, en este último sólo podrán incluirse temas de carácter informativo. </a:t>
            </a:r>
          </a:p>
          <a:p>
            <a:pPr algn="just"/>
            <a:endParaRPr lang="es-MX" sz="1700" dirty="0"/>
          </a:p>
          <a:p>
            <a:pPr algn="just"/>
            <a:r>
              <a:rPr lang="es-MX" sz="1700" dirty="0"/>
              <a:t>El orden del día de las sesiones extraordinarias comprenderá asuntos específicos y no incluirá seguimiento de acuerdos ni asuntos generales. </a:t>
            </a:r>
          </a:p>
          <a:p>
            <a:pPr algn="just"/>
            <a:endParaRPr lang="es-MX" sz="1700" dirty="0"/>
          </a:p>
          <a:p>
            <a:pPr algn="just"/>
            <a:r>
              <a:rPr lang="es-MX" sz="1700" dirty="0"/>
              <a:t>Las personas integrantes del Comité podrán solicitar la incorporación de asuntos en el orden del día de las sesiones.</a:t>
            </a:r>
          </a:p>
          <a:p>
            <a:pPr algn="just"/>
            <a:endParaRPr lang="es-MX" sz="1700" dirty="0"/>
          </a:p>
          <a:p>
            <a:pPr algn="just"/>
            <a:r>
              <a:rPr lang="es-MX" sz="1700" dirty="0"/>
              <a:t>Quedará válidamente constituido el Comité cuando asistan a la sesión, como mínimo, la mitad más uno de sus integrantes, entre quienes se encuentre presente la persona titular de la Presidencia del Comité. </a:t>
            </a:r>
          </a:p>
          <a:p>
            <a:pPr algn="just"/>
            <a:endParaRPr lang="es-MX" sz="1700" dirty="0"/>
          </a:p>
          <a:p>
            <a:pPr algn="just"/>
            <a:r>
              <a:rPr lang="es-MX" sz="1700" dirty="0"/>
              <a:t>Si llegada la hora que se fijó para la sesión no se reúne el quórum requerido, se dará un término de espera máximo de quince minutos. Si transcurrido dicho tiempo se encuentran reunidas cuando menos cuatro personas integrantes, entre quienes se encuentre presente la persona titular de la Presidencia del Comité, se llevará a cabo la sesión. </a:t>
            </a:r>
            <a:endParaRPr lang="en-US" sz="1700" dirty="0"/>
          </a:p>
        </p:txBody>
      </p:sp>
      <p:sp>
        <p:nvSpPr>
          <p:cNvPr id="8" name="Title 1"/>
          <p:cNvSpPr txBox="1">
            <a:spLocks/>
          </p:cNvSpPr>
          <p:nvPr/>
        </p:nvSpPr>
        <p:spPr>
          <a:xfrm>
            <a:off x="187896" y="764704"/>
            <a:ext cx="9073008"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ORDEN DEL DÍA Y QUORUM </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1378421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4278094"/>
          </a:xfrm>
          <a:prstGeom prst="rect">
            <a:avLst/>
          </a:prstGeom>
          <a:noFill/>
        </p:spPr>
        <p:txBody>
          <a:bodyPr wrap="square" lIns="91440" tIns="45720" rIns="91440" bIns="45720">
            <a:spAutoFit/>
          </a:bodyPr>
          <a:lstStyle/>
          <a:p>
            <a:pPr marL="285750" indent="-285750" algn="just">
              <a:buFont typeface="Arial" panose="020B0604020202020204" pitchFamily="34" charset="0"/>
              <a:buChar char="•"/>
            </a:pPr>
            <a:r>
              <a:rPr lang="es-MX" sz="1600" dirty="0"/>
              <a:t>Verificación del quórum por parte de la Secretaría Técnica.</a:t>
            </a:r>
          </a:p>
          <a:p>
            <a:pPr marL="285750" indent="-285750" algn="just">
              <a:buFont typeface="Arial" panose="020B0604020202020204" pitchFamily="34" charset="0"/>
              <a:buChar char="•"/>
            </a:pPr>
            <a:r>
              <a:rPr lang="es-MX" sz="1600" dirty="0"/>
              <a:t>Consideración y aprobación, en su caso, del orden del </a:t>
            </a:r>
            <a:r>
              <a:rPr lang="es-MX" sz="1600" dirty="0" err="1"/>
              <a:t>dia</a:t>
            </a:r>
            <a:r>
              <a:rPr lang="es-MX" sz="1600" dirty="0"/>
              <a:t>.</a:t>
            </a:r>
          </a:p>
          <a:p>
            <a:pPr marL="285750" indent="-285750" algn="just">
              <a:buFont typeface="Arial" panose="020B0604020202020204" pitchFamily="34" charset="0"/>
              <a:buChar char="•"/>
            </a:pPr>
            <a:r>
              <a:rPr lang="es-MX" sz="1600" dirty="0"/>
              <a:t>Lectura y aprobación, en su caso, del acta de la sesión anterior.</a:t>
            </a:r>
          </a:p>
          <a:p>
            <a:pPr marL="285750" indent="-285750" algn="just">
              <a:buFont typeface="Arial" panose="020B0604020202020204" pitchFamily="34" charset="0"/>
              <a:buChar char="•"/>
            </a:pPr>
            <a:r>
              <a:rPr lang="es-MX" sz="1600" dirty="0"/>
              <a:t>Discusión y aprobación, en su caso, de los asuntos comprendidos en el orden del día.</a:t>
            </a:r>
          </a:p>
          <a:p>
            <a:pPr marL="285750" indent="-285750" algn="just">
              <a:buFont typeface="Arial" panose="020B0604020202020204" pitchFamily="34" charset="0"/>
              <a:buChar char="•"/>
            </a:pPr>
            <a:endParaRPr lang="es-MX" sz="1600" dirty="0"/>
          </a:p>
          <a:p>
            <a:pPr algn="just"/>
            <a:r>
              <a:rPr lang="es-MX" sz="1600" dirty="0"/>
              <a:t>Conflicto de interés – abstenerse de participar (a consideración del Comité). </a:t>
            </a:r>
          </a:p>
          <a:p>
            <a:pPr algn="just"/>
            <a:endParaRPr lang="es-MX" sz="1600" dirty="0"/>
          </a:p>
          <a:p>
            <a:pPr algn="just"/>
            <a:r>
              <a:rPr lang="es-MX" sz="1600" dirty="0"/>
              <a:t>Denuncia presentada en contra de algún miembro del Comité. </a:t>
            </a:r>
          </a:p>
          <a:p>
            <a:pPr algn="just"/>
            <a:endParaRPr lang="es-MX" sz="1600" dirty="0"/>
          </a:p>
          <a:p>
            <a:pPr algn="just"/>
            <a:r>
              <a:rPr lang="es-MX" sz="1600" dirty="0"/>
              <a:t>Las actas de las sesiones del Comité serán públicas, por lo que se deberá cuidar que la redacción de las mismas no vulnere a las partes involucradas.</a:t>
            </a:r>
          </a:p>
          <a:p>
            <a:pPr algn="just"/>
            <a:endParaRPr lang="es-MX" sz="1600" dirty="0"/>
          </a:p>
          <a:p>
            <a:pPr algn="just"/>
            <a:r>
              <a:rPr lang="es-MX" sz="1600" dirty="0"/>
              <a:t>Un voto por cada integrante del Comité. Los acuerdos y decisiones se tomarán por unanimidad o por el voto mayoritario de sus integrantes presentes. Voto de calidad del Presidente del Comité.</a:t>
            </a:r>
          </a:p>
          <a:p>
            <a:pPr algn="just"/>
            <a:endParaRPr lang="es-MX" sz="1600" dirty="0"/>
          </a:p>
          <a:p>
            <a:pPr algn="just"/>
            <a:r>
              <a:rPr lang="es-MX" sz="1600" dirty="0"/>
              <a:t>De cada sesión se levantará un acta y la Secretaria Técnica del Comité deberá elaborar las actas de las sesiones y enviarlas a las personas integrantes para su aprobación y firma en la siguiente sesión.</a:t>
            </a:r>
            <a:endParaRPr lang="en-US" sz="1600" dirty="0"/>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DESARROLLO, VOTACIÓN Y ACTAS DE LAS SESIONES </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1120307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508125" y="1988840"/>
            <a:ext cx="7340195" cy="4031873"/>
          </a:xfrm>
          <a:prstGeom prst="rect">
            <a:avLst/>
          </a:prstGeom>
          <a:solidFill>
            <a:srgbClr val="6C5578"/>
          </a:solidFill>
        </p:spPr>
        <p:txBody>
          <a:bodyPr wrap="square">
            <a:spAutoFit/>
          </a:bodyPr>
          <a:lstStyle/>
          <a:p>
            <a:pPr algn="just" fontAlgn="auto">
              <a:spcBef>
                <a:spcPts val="0"/>
              </a:spcBef>
              <a:spcAft>
                <a:spcPts val="0"/>
              </a:spcAft>
              <a:defRPr/>
            </a:pPr>
            <a:r>
              <a:rPr lang="es-MX" sz="1600" dirty="0">
                <a:solidFill>
                  <a:schemeClr val="bg1"/>
                </a:solidFill>
              </a:rPr>
              <a:t>El Código de Conducta del Instituto Nacional de Transparencia, Acceso a la Información y Protección de Datos Personales, establece la forma en que las personas servidoras públicas aplicaremos los principios, valores y reglas de integridad contenidas en el Código de Ética que rigen nuestro actuar cotidiano a través de directrices de conducta que corresponden a las atribuciones de nuestra Institución en diversas materias de las que se espera su observancia. </a:t>
            </a:r>
          </a:p>
          <a:p>
            <a:pPr algn="just" fontAlgn="auto">
              <a:spcBef>
                <a:spcPts val="0"/>
              </a:spcBef>
              <a:spcAft>
                <a:spcPts val="0"/>
              </a:spcAft>
              <a:defRPr/>
            </a:pPr>
            <a:endParaRPr lang="es-MX" sz="1600" dirty="0">
              <a:solidFill>
                <a:schemeClr val="bg1"/>
              </a:solidFill>
            </a:endParaRPr>
          </a:p>
          <a:p>
            <a:pPr algn="just" fontAlgn="auto">
              <a:spcBef>
                <a:spcPts val="0"/>
              </a:spcBef>
              <a:spcAft>
                <a:spcPts val="0"/>
              </a:spcAft>
              <a:defRPr/>
            </a:pPr>
            <a:r>
              <a:rPr lang="es-MX" sz="1600" dirty="0">
                <a:solidFill>
                  <a:schemeClr val="bg1"/>
                </a:solidFill>
              </a:rPr>
              <a:t>Además, el Código de Conducta pretende incidir en el desempeño y comportamiento ético de las personas servidoras públicas del Instituto, en el cumplimiento de sus funciones con el compromiso en su quehacer cotidiano y en relación con la ciudadanía. Asimismo, se establecen los principios, valores y reglas para orientar la conducta basada en la legalidad, en la equidad de género, así como en la protección y defensa de los derechos humanos evitando conductas discriminatorias, de hostigamiento o acoso sexual y laboral, a través de una ética pública que reconozca la trascendencia de la acción gubernamental para obtener el reconocimiento y confianza de la sociedad. </a:t>
            </a:r>
            <a:endParaRPr lang="es-ES" sz="1600" dirty="0">
              <a:solidFill>
                <a:schemeClr val="bg1"/>
              </a:solidFill>
              <a:effectLst>
                <a:outerShdw blurRad="38100" dist="38100" dir="2700000" algn="tl">
                  <a:srgbClr val="000000">
                    <a:alpha val="43137"/>
                  </a:srgbClr>
                </a:outerShdw>
              </a:effectLst>
              <a:latin typeface="+mn-lt"/>
              <a:cs typeface="+mn-cs"/>
            </a:endParaRPr>
          </a:p>
        </p:txBody>
      </p:sp>
      <p:pic>
        <p:nvPicPr>
          <p:cNvPr id="105483" name="17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44725"/>
            <a:ext cx="1508125"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12 Rectángulo"/>
          <p:cNvSpPr/>
          <p:nvPr/>
        </p:nvSpPr>
        <p:spPr>
          <a:xfrm>
            <a:off x="-828600" y="542290"/>
            <a:ext cx="6912768" cy="769441"/>
          </a:xfrm>
          <a:prstGeom prst="rect">
            <a:avLst/>
          </a:prstGeom>
        </p:spPr>
        <p:txBody>
          <a:bodyPr wrap="square">
            <a:spAutoFit/>
          </a:bodyPr>
          <a:lstStyle/>
          <a:p>
            <a:pPr marL="82296" algn="ctr">
              <a:spcBef>
                <a:spcPts val="600"/>
              </a:spcBef>
              <a:buClr>
                <a:schemeClr val="accent1"/>
              </a:buClr>
              <a:buSzPct val="80000"/>
            </a:pPr>
            <a:r>
              <a:rPr lang="es-MX" sz="4400" b="1" dirty="0">
                <a:ln w="18000">
                  <a:solidFill>
                    <a:schemeClr val="accent4">
                      <a:lumMod val="50000"/>
                    </a:schemeClr>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Arial Narrow" pitchFamily="34" charset="0"/>
              </a:rPr>
              <a:t>Código de Conducta</a:t>
            </a:r>
          </a:p>
        </p:txBody>
      </p:sp>
    </p:spTree>
    <p:extLst>
      <p:ext uri="{BB962C8B-B14F-4D97-AF65-F5344CB8AC3E}">
        <p14:creationId xmlns:p14="http://schemas.microsoft.com/office/powerpoint/2010/main" val="3798050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Rectángulo"/>
          <p:cNvSpPr/>
          <p:nvPr/>
        </p:nvSpPr>
        <p:spPr>
          <a:xfrm>
            <a:off x="179512" y="8218"/>
            <a:ext cx="10433486" cy="646331"/>
          </a:xfrm>
          <a:prstGeom prst="rect">
            <a:avLst/>
          </a:prstGeom>
        </p:spPr>
        <p:txBody>
          <a:bodyPr wrap="square">
            <a:spAutoFit/>
          </a:bodyPr>
          <a:lstStyle/>
          <a:p>
            <a:pPr marL="82296">
              <a:spcBef>
                <a:spcPts val="600"/>
              </a:spcBef>
              <a:buClr>
                <a:schemeClr val="accent1"/>
              </a:buClr>
              <a:buSzPct val="80000"/>
            </a:pPr>
            <a:r>
              <a:rPr lang="es-MX" sz="3600" b="1" dirty="0">
                <a:ln w="18000">
                  <a:solidFill>
                    <a:schemeClr val="accent4">
                      <a:lumMod val="50000"/>
                    </a:schemeClr>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Arial Narrow" pitchFamily="34" charset="0"/>
              </a:rPr>
              <a:t>Estructura del Código de Conducta</a:t>
            </a:r>
          </a:p>
        </p:txBody>
      </p:sp>
      <p:sp>
        <p:nvSpPr>
          <p:cNvPr id="5" name="16 Rectángulo"/>
          <p:cNvSpPr/>
          <p:nvPr/>
        </p:nvSpPr>
        <p:spPr>
          <a:xfrm>
            <a:off x="630479" y="1327771"/>
            <a:ext cx="1748027" cy="646331"/>
          </a:xfrm>
          <a:prstGeom prst="rect">
            <a:avLst/>
          </a:prstGeom>
          <a:solidFill>
            <a:schemeClr val="accent4">
              <a:lumMod val="20000"/>
              <a:lumOff val="80000"/>
            </a:schemeClr>
          </a:solidFill>
        </p:spPr>
        <p:txBody>
          <a:bodyPr wrap="square">
            <a:spAutoFit/>
          </a:bodyPr>
          <a:lstStyle/>
          <a:p>
            <a:pPr algn="ctr" fontAlgn="auto">
              <a:spcBef>
                <a:spcPts val="0"/>
              </a:spcBef>
              <a:spcAft>
                <a:spcPts val="0"/>
              </a:spcAf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DISPOSICIONES GENERALES</a:t>
            </a:r>
            <a:endParaRPr lang="es-MX" sz="1600" b="1" dirty="0">
              <a:latin typeface="+mn-lt"/>
            </a:endParaRPr>
          </a:p>
        </p:txBody>
      </p:sp>
      <p:sp>
        <p:nvSpPr>
          <p:cNvPr id="6" name="21 Rectángulo"/>
          <p:cNvSpPr/>
          <p:nvPr/>
        </p:nvSpPr>
        <p:spPr>
          <a:xfrm>
            <a:off x="648087" y="3765991"/>
            <a:ext cx="1759071" cy="369332"/>
          </a:xfrm>
          <a:prstGeom prst="rect">
            <a:avLst/>
          </a:prstGeom>
          <a:solidFill>
            <a:schemeClr val="tx2">
              <a:lumMod val="40000"/>
              <a:lumOff val="60000"/>
            </a:schemeClr>
          </a:solidFill>
        </p:spPr>
        <p:txBody>
          <a:bodyPr wrap="square">
            <a:spAutoFit/>
          </a:bodyPr>
          <a:lstStyle/>
          <a:p>
            <a:pPr algn="ctr" fontAlgn="auto">
              <a:spcBef>
                <a:spcPts val="0"/>
              </a:spcBef>
              <a:spcAft>
                <a:spcPts val="0"/>
              </a:spcAf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JUICIOS ÉTICOS</a:t>
            </a:r>
            <a:endParaRPr lang="es-MX" sz="1600" b="1" dirty="0">
              <a:latin typeface="+mn-lt"/>
            </a:endParaRPr>
          </a:p>
        </p:txBody>
      </p:sp>
      <p:sp>
        <p:nvSpPr>
          <p:cNvPr id="7" name="23 Rectángulo"/>
          <p:cNvSpPr/>
          <p:nvPr/>
        </p:nvSpPr>
        <p:spPr>
          <a:xfrm>
            <a:off x="3366937" y="1785671"/>
            <a:ext cx="2093991" cy="923330"/>
          </a:xfrm>
          <a:prstGeom prst="rect">
            <a:avLst/>
          </a:prstGeom>
          <a:solidFill>
            <a:schemeClr val="bg1">
              <a:lumMod val="85000"/>
            </a:schemeClr>
          </a:solidFill>
        </p:spPr>
        <p:txBody>
          <a:bodyPr wrap="square">
            <a:spAutoFit/>
          </a:bodyPr>
          <a:lstStyle/>
          <a:p>
            <a:pPr algn="ctr" fontAlgn="auto">
              <a:spcBef>
                <a:spcPts val="0"/>
              </a:spcBef>
              <a:spcAft>
                <a:spcPts val="0"/>
              </a:spcAf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PRINCIPIOS, VALORES Y REGLAS DE INTEGRIDAD</a:t>
            </a:r>
            <a:endParaRPr lang="es-MX" sz="1600" b="1" dirty="0">
              <a:latin typeface="+mn-lt"/>
            </a:endParaRPr>
          </a:p>
        </p:txBody>
      </p:sp>
      <p:sp>
        <p:nvSpPr>
          <p:cNvPr id="8" name="25 Rectángulo"/>
          <p:cNvSpPr/>
          <p:nvPr/>
        </p:nvSpPr>
        <p:spPr>
          <a:xfrm>
            <a:off x="3232344" y="4202708"/>
            <a:ext cx="2135761" cy="646331"/>
          </a:xfrm>
          <a:prstGeom prst="rect">
            <a:avLst/>
          </a:prstGeom>
          <a:solidFill>
            <a:schemeClr val="accent2">
              <a:lumMod val="40000"/>
              <a:lumOff val="60000"/>
            </a:schemeClr>
          </a:solidFill>
        </p:spPr>
        <p:txBody>
          <a:bodyPr wrap="square">
            <a:spAutoFit/>
          </a:bodyPr>
          <a:lstStyle/>
          <a:p>
            <a:pPr algn="ctr" fontAlgn="auto">
              <a:spcBef>
                <a:spcPts val="0"/>
              </a:spcBef>
              <a:spcAft>
                <a:spcPts val="0"/>
              </a:spcAf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DENUNCIAS POR INCUMPLIMIENTO</a:t>
            </a:r>
            <a:endParaRPr lang="es-MX" sz="1600" b="1" dirty="0">
              <a:latin typeface="+mn-lt"/>
            </a:endParaRPr>
          </a:p>
        </p:txBody>
      </p:sp>
      <p:sp>
        <p:nvSpPr>
          <p:cNvPr id="9" name="26 Rectángulo"/>
          <p:cNvSpPr/>
          <p:nvPr/>
        </p:nvSpPr>
        <p:spPr>
          <a:xfrm>
            <a:off x="5479997" y="4568064"/>
            <a:ext cx="2972850" cy="923330"/>
          </a:xfrm>
          <a:prstGeom prst="rect">
            <a:avLst/>
          </a:prstGeom>
          <a:solidFill>
            <a:schemeClr val="accent1">
              <a:lumMod val="20000"/>
              <a:lumOff val="80000"/>
            </a:schemeClr>
          </a:solidFill>
        </p:spPr>
        <p:txBody>
          <a:bodyPr wrap="square">
            <a:spAutoFit/>
          </a:bodyPr>
          <a:lstStyle/>
          <a:p>
            <a:pPr algn="ctr" fontAlgn="auto">
              <a:spcBef>
                <a:spcPts val="0"/>
              </a:spcBef>
              <a:spcAft>
                <a:spcPts val="0"/>
              </a:spcAf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INSTANCIAS DE ASESORÍA, CONSULTA E INTERPRETACIÓN</a:t>
            </a:r>
            <a:endParaRPr lang="es-MX" sz="1600" b="1" dirty="0">
              <a:latin typeface="+mn-lt"/>
            </a:endParaRPr>
          </a:p>
        </p:txBody>
      </p:sp>
      <p:sp>
        <p:nvSpPr>
          <p:cNvPr id="10" name="27 Rectángulo"/>
          <p:cNvSpPr/>
          <p:nvPr/>
        </p:nvSpPr>
        <p:spPr>
          <a:xfrm>
            <a:off x="6358856" y="2064329"/>
            <a:ext cx="2093991" cy="1200329"/>
          </a:xfrm>
          <a:prstGeom prst="rect">
            <a:avLst/>
          </a:prstGeom>
          <a:solidFill>
            <a:schemeClr val="accent3">
              <a:lumMod val="40000"/>
              <a:lumOff val="60000"/>
            </a:schemeClr>
          </a:solidFill>
        </p:spPr>
        <p:txBody>
          <a:bodyPr wrap="square">
            <a:spAutoFit/>
          </a:bodyPr>
          <a:lstStyle/>
          <a:p>
            <a:pPr algn="ctr" fontAlgn="auto">
              <a:spcBef>
                <a:spcPts val="0"/>
              </a:spcBef>
              <a:spcAft>
                <a:spcPts val="0"/>
              </a:spcAf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CONDUCTAS PARA PROMOVER LA INTEGRIDAD EN EL INSTITUTO</a:t>
            </a:r>
            <a:endParaRPr lang="es-MX" sz="1600" b="1" dirty="0">
              <a:latin typeface="+mn-lt"/>
            </a:endParaRPr>
          </a:p>
        </p:txBody>
      </p:sp>
      <p:pic>
        <p:nvPicPr>
          <p:cNvPr id="12" name="Picture 2" descr="http://bcagranada.com/images/FolderOpened_Yellow.png"/>
          <p:cNvPicPr>
            <a:picLocks noChangeAspect="1" noChangeArrowheads="1"/>
          </p:cNvPicPr>
          <p:nvPr/>
        </p:nvPicPr>
        <p:blipFill>
          <a:blip r:embed="rId2" cstate="email"/>
          <a:srcRect/>
          <a:stretch>
            <a:fillRect/>
          </a:stretch>
        </p:blipFill>
        <p:spPr bwMode="auto">
          <a:xfrm>
            <a:off x="2729325" y="1560695"/>
            <a:ext cx="400441" cy="546732"/>
          </a:xfrm>
          <a:prstGeom prst="rect">
            <a:avLst/>
          </a:prstGeom>
          <a:noFill/>
          <a:effectLst>
            <a:glow rad="139700">
              <a:schemeClr val="tx1">
                <a:alpha val="40000"/>
              </a:schemeClr>
            </a:glow>
          </a:effectLst>
        </p:spPr>
      </p:pic>
      <p:pic>
        <p:nvPicPr>
          <p:cNvPr id="13" name="12 Imagen" descr="folderconcalendario.png"/>
          <p:cNvPicPr>
            <a:picLocks noChangeAspect="1"/>
          </p:cNvPicPr>
          <p:nvPr/>
        </p:nvPicPr>
        <p:blipFill>
          <a:blip r:embed="rId3" cstate="email"/>
          <a:srcRect/>
          <a:stretch>
            <a:fillRect/>
          </a:stretch>
        </p:blipFill>
        <p:spPr>
          <a:xfrm>
            <a:off x="5396255" y="3053743"/>
            <a:ext cx="687826" cy="665638"/>
          </a:xfrm>
          <a:prstGeom prst="rect">
            <a:avLst/>
          </a:prstGeom>
          <a:effectLst>
            <a:glow rad="139700">
              <a:schemeClr val="tx1">
                <a:alpha val="40000"/>
              </a:schemeClr>
            </a:glow>
          </a:effectLst>
        </p:spPr>
      </p:pic>
      <p:pic>
        <p:nvPicPr>
          <p:cNvPr id="15" name="Picture 2" descr="http://thesologuide.com/wp-content/uploads/2009/11/bigstockphoto_Finding_An_Answer_2557871.jpg"/>
          <p:cNvPicPr>
            <a:picLocks noChangeAspect="1" noChangeArrowheads="1"/>
          </p:cNvPicPr>
          <p:nvPr/>
        </p:nvPicPr>
        <p:blipFill>
          <a:blip r:embed="rId4" cstate="email">
            <a:clrChange>
              <a:clrFrom>
                <a:srgbClr val="FFFFFF"/>
              </a:clrFrom>
              <a:clrTo>
                <a:srgbClr val="FFFFFF">
                  <a:alpha val="0"/>
                </a:srgbClr>
              </a:clrTo>
            </a:clrChange>
          </a:blip>
          <a:srcRect/>
          <a:stretch>
            <a:fillRect/>
          </a:stretch>
        </p:blipFill>
        <p:spPr bwMode="auto">
          <a:xfrm>
            <a:off x="2706285" y="3692808"/>
            <a:ext cx="522866" cy="522866"/>
          </a:xfrm>
          <a:prstGeom prst="rect">
            <a:avLst/>
          </a:prstGeom>
          <a:noFill/>
          <a:effectLst>
            <a:glow rad="139700">
              <a:schemeClr val="tx1">
                <a:alpha val="40000"/>
              </a:schemeClr>
            </a:glow>
          </a:effectLst>
        </p:spPr>
      </p:pic>
    </p:spTree>
    <p:extLst>
      <p:ext uri="{BB962C8B-B14F-4D97-AF65-F5344CB8AC3E}">
        <p14:creationId xmlns:p14="http://schemas.microsoft.com/office/powerpoint/2010/main" val="353418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5120120"/>
          </a:xfrm>
          <a:prstGeom prst="rect">
            <a:avLst/>
          </a:prstGeom>
          <a:noFill/>
        </p:spPr>
        <p:txBody>
          <a:bodyPr wrap="square" lIns="91440" tIns="45720" rIns="91440" bIns="45720">
            <a:spAutoFit/>
          </a:bodyPr>
          <a:lstStyle/>
          <a:p>
            <a:pPr algn="just">
              <a:lnSpc>
                <a:spcPct val="107000"/>
              </a:lnSpc>
              <a:spcAft>
                <a:spcPts val="800"/>
              </a:spcAft>
            </a:pPr>
            <a:r>
              <a:rPr lang="es-MX" b="1" dirty="0">
                <a:effectLst/>
                <a:latin typeface="Calibri" panose="020F0502020204030204" pitchFamily="34" charset="0"/>
                <a:ea typeface="Calibri" panose="020F0502020204030204" pitchFamily="34" charset="0"/>
                <a:cs typeface="Times New Roman" panose="02020603050405020304" pitchFamily="18" charset="0"/>
              </a:rPr>
              <a:t>Misión.</a:t>
            </a:r>
          </a:p>
          <a:p>
            <a:pPr algn="just">
              <a:lnSpc>
                <a:spcPct val="107000"/>
              </a:lnSpc>
              <a:spcAft>
                <a:spcPts val="800"/>
              </a:spcAft>
            </a:pP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dirty="0">
                <a:effectLst/>
                <a:latin typeface="Calibri" panose="020F0502020204030204" pitchFamily="34" charset="0"/>
                <a:ea typeface="Calibri" panose="020F0502020204030204" pitchFamily="34" charset="0"/>
                <a:cs typeface="Times New Roman" panose="02020603050405020304" pitchFamily="18" charset="0"/>
              </a:rPr>
              <a:t>Que las personas servidoras públicas del INAI se conduzcan de forma ética, a efecto de consolidar un Instituto líder, transparente, honesto, eficiente y en permanente mejora. </a:t>
            </a:r>
          </a:p>
          <a:p>
            <a:pPr algn="just">
              <a:lnSpc>
                <a:spcPct val="107000"/>
              </a:lnSpc>
              <a:spcAft>
                <a:spcPts val="800"/>
              </a:spcAft>
            </a:pP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b="1" dirty="0">
                <a:effectLst/>
                <a:latin typeface="Calibri" panose="020F0502020204030204" pitchFamily="34" charset="0"/>
                <a:ea typeface="Calibri" panose="020F0502020204030204" pitchFamily="34" charset="0"/>
                <a:cs typeface="Times New Roman" panose="02020603050405020304" pitchFamily="18" charset="0"/>
              </a:rPr>
              <a:t>Visión</a:t>
            </a:r>
          </a:p>
          <a:p>
            <a:pPr algn="just">
              <a:lnSpc>
                <a:spcPct val="107000"/>
              </a:lnSpc>
              <a:spcAft>
                <a:spcPts val="800"/>
              </a:spcAft>
            </a:pP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dirty="0">
                <a:effectLst/>
                <a:latin typeface="Calibri" panose="020F0502020204030204" pitchFamily="34" charset="0"/>
                <a:ea typeface="Calibri" panose="020F0502020204030204" pitchFamily="34" charset="0"/>
                <a:cs typeface="Times New Roman" panose="02020603050405020304" pitchFamily="18" charset="0"/>
              </a:rPr>
              <a:t>Que la ciudadanía reconozca y confíe en el INAI como un organismo que garantiza y defiende los derechos de acceso a la información y protección de datos personales, a partir de un cabal cumplimiento de los principios, valores y reglas de integridad consignados en el Código de Ética por parte de las personas servidoras públicas que lo integran. </a:t>
            </a:r>
          </a:p>
          <a:p>
            <a:pPr algn="just">
              <a:lnSpc>
                <a:spcPct val="107000"/>
              </a:lnSpc>
              <a:spcAft>
                <a:spcPts val="800"/>
              </a:spcAft>
            </a:pP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b="1" dirty="0">
                <a:effectLst/>
                <a:latin typeface="Calibri" panose="020F0502020204030204" pitchFamily="34" charset="0"/>
                <a:ea typeface="Calibri" panose="020F0502020204030204" pitchFamily="34" charset="0"/>
                <a:cs typeface="Times New Roman" panose="02020603050405020304" pitchFamily="18" charset="0"/>
              </a:rPr>
              <a:t>Glosario</a:t>
            </a:r>
          </a:p>
          <a:p>
            <a:pPr algn="just">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Disposiciones Generales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2130706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4751365"/>
          </a:xfrm>
          <a:prstGeom prst="rect">
            <a:avLst/>
          </a:prstGeom>
          <a:noFill/>
        </p:spPr>
        <p:txBody>
          <a:bodyPr wrap="square" lIns="91440" tIns="45720" rIns="91440" bIns="45720">
            <a:spAutoFit/>
          </a:bodyPr>
          <a:lstStyle/>
          <a:p>
            <a:pPr algn="just">
              <a:lnSpc>
                <a:spcPct val="107000"/>
              </a:lnSpc>
              <a:spcAft>
                <a:spcPts val="800"/>
              </a:spcAft>
            </a:pPr>
            <a:r>
              <a:rPr lang="es-MX" sz="1500" b="1" dirty="0">
                <a:effectLst/>
                <a:latin typeface="Calibri" panose="020F0502020204030204" pitchFamily="34" charset="0"/>
                <a:ea typeface="Calibri" panose="020F0502020204030204" pitchFamily="34" charset="0"/>
                <a:cs typeface="Times New Roman" panose="02020603050405020304" pitchFamily="18" charset="0"/>
              </a:rPr>
              <a:t>Ámbito de aplicación y obligatoriedad</a:t>
            </a:r>
          </a:p>
          <a:p>
            <a:pPr algn="just">
              <a:lnSpc>
                <a:spcPct val="107000"/>
              </a:lnSpc>
              <a:spcAft>
                <a:spcPts val="800"/>
              </a:spcAft>
            </a:pP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1500" dirty="0">
                <a:effectLst/>
                <a:latin typeface="Calibri" panose="020F0502020204030204" pitchFamily="34" charset="0"/>
                <a:ea typeface="Calibri" panose="020F0502020204030204" pitchFamily="34" charset="0"/>
                <a:cs typeface="Times New Roman" panose="02020603050405020304" pitchFamily="18" charset="0"/>
              </a:rPr>
              <a:t>Las disposiciones de este Código son de observancia obligatoria para todas las personas servidoras públicas que desempeñen un empleo, cargo o comisión en el Instituto. Consecuentemente, cualquier persona - incluyendo el personal externo que labore o preste sus servicios, las personas contratadas por honorarios, las personas prestadoras de servicio social y prácticas profesionales en el Instituto -, que conozca de posibles faltas o incumplimientos al Código de Ética o al Código de Conducta, podrá presentar una denuncia ante el Comité. </a:t>
            </a:r>
          </a:p>
          <a:p>
            <a:pPr algn="just">
              <a:lnSpc>
                <a:spcPct val="107000"/>
              </a:lnSpc>
              <a:spcAft>
                <a:spcPts val="800"/>
              </a:spcAft>
            </a:pPr>
            <a:r>
              <a:rPr lang="es-MX" sz="1500" dirty="0">
                <a:effectLst/>
                <a:latin typeface="Calibri" panose="020F0502020204030204" pitchFamily="34" charset="0"/>
                <a:ea typeface="Calibri" panose="020F0502020204030204" pitchFamily="34" charset="0"/>
                <a:cs typeface="Times New Roman" panose="02020603050405020304" pitchFamily="18" charset="0"/>
              </a:rPr>
              <a:t>Las Comisionadas y Comisionados, las personas titulares de las Secretarías y de las Direcciones Generales, serán embajadoras éticas de esta Institución, por lo que promoverán activamente una cultura ética efectiva en sus equipos de trabajo. </a:t>
            </a:r>
          </a:p>
          <a:p>
            <a:pPr algn="just">
              <a:lnSpc>
                <a:spcPct val="107000"/>
              </a:lnSpc>
              <a:spcAft>
                <a:spcPts val="800"/>
              </a:spcAft>
            </a:pP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1500" b="1" dirty="0">
                <a:effectLst/>
                <a:latin typeface="Calibri" panose="020F0502020204030204" pitchFamily="34" charset="0"/>
                <a:ea typeface="Calibri" panose="020F0502020204030204" pitchFamily="34" charset="0"/>
                <a:cs typeface="Times New Roman" panose="02020603050405020304" pitchFamily="18" charset="0"/>
              </a:rPr>
              <a:t>Carta compromiso </a:t>
            </a:r>
          </a:p>
          <a:p>
            <a:pPr algn="just">
              <a:lnSpc>
                <a:spcPct val="107000"/>
              </a:lnSpc>
              <a:spcAft>
                <a:spcPts val="800"/>
              </a:spcAft>
            </a:pPr>
            <a:endParaRPr lang="es-MX" sz="15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1500" dirty="0">
                <a:effectLst/>
                <a:latin typeface="Calibri" panose="020F0502020204030204" pitchFamily="34" charset="0"/>
                <a:ea typeface="Calibri" panose="020F0502020204030204" pitchFamily="34" charset="0"/>
                <a:cs typeface="Times New Roman" panose="02020603050405020304" pitchFamily="18" charset="0"/>
              </a:rPr>
              <a:t>Todo el personal que labore o preste sus servicios en este Instituto, deberá suscribir la carta compromiso contenida en el Anexo 1 de este Código y entregarla a la Dirección de Desarrollo Humano y Organizacional de la Dirección General de Administración, en el plazo de 30 días hábiles posteriores a su ingreso al Instituto.</a:t>
            </a:r>
            <a:endParaRPr lang="en-US" sz="1500" dirty="0"/>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Disposiciones Generales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2944579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4488473"/>
          </a:xfrm>
          <a:prstGeom prst="rect">
            <a:avLst/>
          </a:prstGeom>
          <a:noFill/>
        </p:spPr>
        <p:txBody>
          <a:bodyPr wrap="square" lIns="91440" tIns="45720" rIns="91440" bIns="45720">
            <a:spAutoFit/>
          </a:bodyPr>
          <a:lstStyle/>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Definiciones En el Instituto, todo el personal que labore o preste sus servicios, observará: </a:t>
            </a:r>
          </a:p>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Los principios de legalidad, honradez, lealtad, imparcialidad, eficiencia, economía, disciplina, profesionalismo, objetividad, transparencia, rendición de cuentas, competencia por mérito, eficacia, integridad y equidad. </a:t>
            </a:r>
          </a:p>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Los valores de interés público, respeto, respeto a los derechos humanos, igualdad y no discriminación, equidad de género, entorno cultural y ecológico, cooperación, liderazgo, certeza, confianza, independencia, confidencialidad, vocación de servicio, capacidad para el cargo y mejora continua. </a:t>
            </a:r>
          </a:p>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Las reglas de integridad de actuación pública; información pública; contrataciones públicas, licencias, permisos, autorizaciones y concesiones; programas gubernamentales; trámites y servicios; recursos humanos; administración de bienes muebles e inmuebles; procesos de evaluación; control interno; procedimiento administrativo; desempeño permanente con integridad; cooperación con la integridad y comportamiento digno.</a:t>
            </a:r>
          </a:p>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Los principios, valores y reglas de integridad están enunciados y definidos en el Código de Ética del Instituto, así como en los Lineamientos para la emisión del Código de Ética1 a que se refiere el artículo 16 de la Ley General de Responsabilidades Administrativas.</a:t>
            </a: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Principios, Valores y Reglas de Integridad</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3419367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312650"/>
          </a:xfrm>
          <a:prstGeom prst="rect">
            <a:avLst/>
          </a:prstGeom>
          <a:noFill/>
        </p:spPr>
        <p:txBody>
          <a:bodyPr wrap="square" lIns="91440" tIns="45720" rIns="91440" bIns="45720">
            <a:spAutoFit/>
          </a:bodyPr>
          <a:lstStyle/>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Conductas para promover la Integridad en el Instituto </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5 Rectángulo">
            <a:extLst>
              <a:ext uri="{FF2B5EF4-FFF2-40B4-BE49-F238E27FC236}">
                <a16:creationId xmlns:a16="http://schemas.microsoft.com/office/drawing/2014/main" id="{E997ED95-4050-4EDD-A8C0-4CCAC2AEED39}"/>
              </a:ext>
            </a:extLst>
          </p:cNvPr>
          <p:cNvSpPr/>
          <p:nvPr/>
        </p:nvSpPr>
        <p:spPr>
          <a:xfrm>
            <a:off x="0" y="1425983"/>
            <a:ext cx="9144000" cy="5100114"/>
          </a:xfrm>
          <a:prstGeom prst="rect">
            <a:avLst/>
          </a:prstGeom>
          <a:noFill/>
        </p:spPr>
        <p:txBody>
          <a:bodyPr wrap="square" lIns="91440" tIns="45720" rIns="91440" bIns="45720">
            <a:spAutoFit/>
          </a:bodyPr>
          <a:lstStyle/>
          <a:p>
            <a:pPr algn="ctr">
              <a:lnSpc>
                <a:spcPct val="107000"/>
              </a:lnSpc>
              <a:spcAft>
                <a:spcPts val="800"/>
              </a:spcAft>
            </a:pPr>
            <a:r>
              <a:rPr lang="es-MX" sz="1800" b="1" dirty="0">
                <a:effectLst/>
                <a:latin typeface="Calibri" panose="020F0502020204030204" pitchFamily="34" charset="0"/>
                <a:ea typeface="Calibri" panose="020F0502020204030204" pitchFamily="34" charset="0"/>
                <a:cs typeface="Times New Roman" panose="02020603050405020304" pitchFamily="18" charset="0"/>
              </a:rPr>
              <a:t>COMPROMISOS CON LA SOCIEDAD </a:t>
            </a:r>
          </a:p>
          <a:p>
            <a:pPr algn="just">
              <a:lnSpc>
                <a:spcPct val="107000"/>
              </a:lnSpc>
              <a:spcAft>
                <a:spcPts val="800"/>
              </a:spcAft>
            </a:pPr>
            <a:r>
              <a:rPr lang="es-MX" sz="1800" dirty="0">
                <a:effectLst/>
                <a:latin typeface="Calibri" panose="020F0502020204030204" pitchFamily="34" charset="0"/>
                <a:ea typeface="Calibri" panose="020F0502020204030204" pitchFamily="34" charset="0"/>
                <a:cs typeface="Times New Roman" panose="02020603050405020304" pitchFamily="18" charset="0"/>
              </a:rPr>
              <a:t>Tengo vocación de servicio.</a:t>
            </a:r>
          </a:p>
          <a:p>
            <a:pPr algn="just">
              <a:lnSpc>
                <a:spcPct val="107000"/>
              </a:lnSpc>
              <a:spcAft>
                <a:spcPts val="800"/>
              </a:spcAft>
            </a:pPr>
            <a:r>
              <a:rPr lang="es-MX" sz="1800" dirty="0">
                <a:effectLst/>
                <a:latin typeface="Calibri" panose="020F0502020204030204" pitchFamily="34" charset="0"/>
                <a:ea typeface="Calibri" panose="020F0502020204030204" pitchFamily="34" charset="0"/>
                <a:cs typeface="Times New Roman" panose="02020603050405020304" pitchFamily="18" charset="0"/>
              </a:rPr>
              <a:t>Asesoro, oriento y tramito.</a:t>
            </a:r>
          </a:p>
          <a:p>
            <a:pPr algn="just">
              <a:lnSpc>
                <a:spcPct val="107000"/>
              </a:lnSpc>
              <a:spcAft>
                <a:spcPts val="800"/>
              </a:spcAft>
            </a:pPr>
            <a:r>
              <a:rPr lang="es-MX" sz="1800" dirty="0">
                <a:effectLst/>
                <a:latin typeface="Calibri" panose="020F0502020204030204" pitchFamily="34" charset="0"/>
                <a:ea typeface="Calibri" panose="020F0502020204030204" pitchFamily="34" charset="0"/>
                <a:cs typeface="Times New Roman" panose="02020603050405020304" pitchFamily="18" charset="0"/>
              </a:rPr>
              <a:t>Participo en la transparencia, rendición de cuentas y en el combate a la corrupción.</a:t>
            </a:r>
          </a:p>
          <a:p>
            <a:pPr algn="just">
              <a:lnSpc>
                <a:spcPct val="107000"/>
              </a:lnSpc>
              <a:spcAft>
                <a:spcPts val="800"/>
              </a:spcAft>
            </a:pPr>
            <a:r>
              <a:rPr lang="es-MX" sz="1800" dirty="0">
                <a:effectLst/>
                <a:latin typeface="Calibri" panose="020F0502020204030204" pitchFamily="34" charset="0"/>
                <a:ea typeface="Calibri" panose="020F0502020204030204" pitchFamily="34" charset="0"/>
                <a:cs typeface="Times New Roman" panose="02020603050405020304" pitchFamily="18" charset="0"/>
              </a:rPr>
              <a:t>Promuevo el acceso a la información .pública y la protección de datos personales.</a:t>
            </a:r>
          </a:p>
          <a:p>
            <a:pPr algn="just">
              <a:lnSpc>
                <a:spcPct val="107000"/>
              </a:lnSpc>
              <a:spcAft>
                <a:spcPts val="80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MX" b="1" dirty="0"/>
              <a:t>COMPROMISOS CON MIS COMPAÑERAS, COMPAÑEROS Y ANTE CUALQUIER PERSONA</a:t>
            </a:r>
          </a:p>
          <a:p>
            <a:pPr algn="ctr">
              <a:lnSpc>
                <a:spcPct val="107000"/>
              </a:lnSpc>
              <a:spcAft>
                <a:spcPts val="800"/>
              </a:spcAft>
            </a:pPr>
            <a:endParaRPr lang="es-MX" b="1" dirty="0"/>
          </a:p>
          <a:p>
            <a:pPr algn="just">
              <a:lnSpc>
                <a:spcPct val="107000"/>
              </a:lnSpc>
              <a:spcAft>
                <a:spcPts val="800"/>
              </a:spcAft>
            </a:pPr>
            <a:r>
              <a:rPr lang="es-MX" dirty="0"/>
              <a:t>Actúo con respeto</a:t>
            </a:r>
            <a:endParaRPr lang="es-MX" b="1" dirty="0"/>
          </a:p>
          <a:p>
            <a:pPr algn="just">
              <a:lnSpc>
                <a:spcPct val="107000"/>
              </a:lnSpc>
              <a:spcAft>
                <a:spcPts val="800"/>
              </a:spcAft>
            </a:pPr>
            <a:r>
              <a:rPr lang="es-MX" dirty="0"/>
              <a:t>Promuevo la equidad de género y la no discriminación</a:t>
            </a:r>
            <a:r>
              <a:rPr lang="es-MX" b="1" dirty="0"/>
              <a:t>.</a:t>
            </a:r>
          </a:p>
          <a:p>
            <a:pPr algn="just">
              <a:lnSpc>
                <a:spcPct val="107000"/>
              </a:lnSpc>
              <a:spcAft>
                <a:spcPts val="800"/>
              </a:spcAft>
            </a:pPr>
            <a:r>
              <a:rPr lang="es-MX" dirty="0"/>
              <a:t>No tolero y denuncio el acoso y hostigamiento sexual</a:t>
            </a:r>
            <a:r>
              <a:rPr lang="es-MX" b="1" dirty="0"/>
              <a:t>.</a:t>
            </a:r>
          </a:p>
          <a:p>
            <a:pPr algn="just">
              <a:lnSpc>
                <a:spcPct val="107000"/>
              </a:lnSpc>
              <a:spcAft>
                <a:spcPts val="800"/>
              </a:spcAft>
            </a:pPr>
            <a:r>
              <a:rPr lang="es-MX" dirty="0"/>
              <a:t>Promuevo un clima organizacional libre de acoso labora</a:t>
            </a:r>
            <a:r>
              <a:rPr lang="es-MX" b="1" dirty="0"/>
              <a:t>l.</a:t>
            </a:r>
            <a:endParaRPr lang="es-MX"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6926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312650"/>
          </a:xfrm>
          <a:prstGeom prst="rect">
            <a:avLst/>
          </a:prstGeom>
          <a:noFill/>
        </p:spPr>
        <p:txBody>
          <a:bodyPr wrap="square" lIns="91440" tIns="45720" rIns="91440" bIns="45720">
            <a:spAutoFit/>
          </a:bodyPr>
          <a:lstStyle/>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Conductas para promover la Integridad en el Instituto </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5 Rectángulo">
            <a:extLst>
              <a:ext uri="{FF2B5EF4-FFF2-40B4-BE49-F238E27FC236}">
                <a16:creationId xmlns:a16="http://schemas.microsoft.com/office/drawing/2014/main" id="{E997ED95-4050-4EDD-A8C0-4CCAC2AEED39}"/>
              </a:ext>
            </a:extLst>
          </p:cNvPr>
          <p:cNvSpPr/>
          <p:nvPr/>
        </p:nvSpPr>
        <p:spPr>
          <a:xfrm>
            <a:off x="0" y="1425983"/>
            <a:ext cx="9144000" cy="5030736"/>
          </a:xfrm>
          <a:prstGeom prst="rect">
            <a:avLst/>
          </a:prstGeom>
          <a:noFill/>
        </p:spPr>
        <p:txBody>
          <a:bodyPr wrap="square" lIns="91440" tIns="45720" rIns="91440" bIns="45720">
            <a:spAutoFit/>
          </a:bodyPr>
          <a:lstStyle/>
          <a:p>
            <a:pPr algn="ctr">
              <a:lnSpc>
                <a:spcPct val="107000"/>
              </a:lnSpc>
              <a:spcAft>
                <a:spcPts val="800"/>
              </a:spcAft>
            </a:pPr>
            <a:r>
              <a:rPr lang="es-MX" sz="2000" b="1" dirty="0"/>
              <a:t>COMPROMISOS CON MI TRABAJO</a:t>
            </a:r>
          </a:p>
          <a:p>
            <a:pPr algn="ctr">
              <a:lnSpc>
                <a:spcPct val="107000"/>
              </a:lnSpc>
              <a:spcAft>
                <a:spcPts val="800"/>
              </a:spcAft>
            </a:pPr>
            <a:r>
              <a:rPr lang="es-MX" sz="2000" b="1" dirty="0"/>
              <a:t>Generales</a:t>
            </a:r>
          </a:p>
          <a:p>
            <a:pPr algn="ctr">
              <a:lnSpc>
                <a:spcPct val="107000"/>
              </a:lnSpc>
              <a:spcAft>
                <a:spcPts val="800"/>
              </a:spcAft>
            </a:pPr>
            <a:endParaRPr lang="es-MX" sz="2000" b="1" dirty="0"/>
          </a:p>
          <a:p>
            <a:pPr algn="just">
              <a:lnSpc>
                <a:spcPct val="107000"/>
              </a:lnSpc>
              <a:spcAft>
                <a:spcPts val="800"/>
              </a:spcAft>
            </a:pPr>
            <a:r>
              <a:rPr lang="es-MX" sz="2000" dirty="0"/>
              <a:t>Conozco mis atribuciones.</a:t>
            </a:r>
          </a:p>
          <a:p>
            <a:pPr algn="just">
              <a:lnSpc>
                <a:spcPct val="107000"/>
              </a:lnSpc>
              <a:spcAft>
                <a:spcPts val="800"/>
              </a:spcAft>
            </a:pPr>
            <a:r>
              <a:rPr lang="es-MX" sz="2000" dirty="0"/>
              <a:t>Ejerzo adecuadamente el cargo público.</a:t>
            </a:r>
          </a:p>
          <a:p>
            <a:pPr algn="just">
              <a:lnSpc>
                <a:spcPct val="107000"/>
              </a:lnSpc>
              <a:spcAft>
                <a:spcPts val="800"/>
              </a:spcAft>
            </a:pPr>
            <a:r>
              <a:rPr lang="es-MX" sz="2000" dirty="0"/>
              <a:t>Manejo apropiadamente la información.</a:t>
            </a:r>
          </a:p>
          <a:p>
            <a:pPr algn="just">
              <a:lnSpc>
                <a:spcPct val="107000"/>
              </a:lnSpc>
              <a:spcAft>
                <a:spcPts val="800"/>
              </a:spcAft>
            </a:pPr>
            <a:r>
              <a:rPr lang="es-MX" sz="2000" dirty="0"/>
              <a:t>Hago uso adecuado de los recursos informático.</a:t>
            </a:r>
          </a:p>
          <a:p>
            <a:pPr algn="just">
              <a:lnSpc>
                <a:spcPct val="107000"/>
              </a:lnSpc>
              <a:spcAft>
                <a:spcPts val="800"/>
              </a:spcAft>
            </a:pPr>
            <a:r>
              <a:rPr lang="es-MX" sz="2000" dirty="0"/>
              <a:t>Manejo los recursos materiales y/o financieros con eficiencia y austeridad.</a:t>
            </a:r>
          </a:p>
          <a:p>
            <a:pPr algn="just">
              <a:lnSpc>
                <a:spcPct val="107000"/>
              </a:lnSpc>
              <a:spcAft>
                <a:spcPts val="800"/>
              </a:spcAft>
            </a:pPr>
            <a:r>
              <a:rPr lang="es-MX" sz="2000" dirty="0"/>
              <a:t>Identifico y gestiono los conflictos de intereses.</a:t>
            </a:r>
          </a:p>
          <a:p>
            <a:pPr algn="just">
              <a:lnSpc>
                <a:spcPct val="107000"/>
              </a:lnSpc>
              <a:spcAft>
                <a:spcPts val="800"/>
              </a:spcAft>
            </a:pPr>
            <a:r>
              <a:rPr lang="es-MX" sz="2000" dirty="0"/>
              <a:t>Promuevo la integración del trabajo en equipo.</a:t>
            </a:r>
          </a:p>
          <a:p>
            <a:pPr algn="just">
              <a:lnSpc>
                <a:spcPct val="107000"/>
              </a:lnSpc>
              <a:spcAft>
                <a:spcPts val="80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5185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312650"/>
          </a:xfrm>
          <a:prstGeom prst="rect">
            <a:avLst/>
          </a:prstGeom>
          <a:noFill/>
        </p:spPr>
        <p:txBody>
          <a:bodyPr wrap="square" lIns="91440" tIns="45720" rIns="91440" bIns="45720">
            <a:spAutoFit/>
          </a:bodyPr>
          <a:lstStyle/>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Conductas para promover la Integridad en el Instituto </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5 Rectángulo">
            <a:extLst>
              <a:ext uri="{FF2B5EF4-FFF2-40B4-BE49-F238E27FC236}">
                <a16:creationId xmlns:a16="http://schemas.microsoft.com/office/drawing/2014/main" id="{E997ED95-4050-4EDD-A8C0-4CCAC2AEED39}"/>
              </a:ext>
            </a:extLst>
          </p:cNvPr>
          <p:cNvSpPr/>
          <p:nvPr/>
        </p:nvSpPr>
        <p:spPr>
          <a:xfrm>
            <a:off x="0" y="1425983"/>
            <a:ext cx="9144000" cy="4360168"/>
          </a:xfrm>
          <a:prstGeom prst="rect">
            <a:avLst/>
          </a:prstGeom>
          <a:noFill/>
        </p:spPr>
        <p:txBody>
          <a:bodyPr wrap="square" lIns="91440" tIns="45720" rIns="91440" bIns="45720">
            <a:spAutoFit/>
          </a:bodyPr>
          <a:lstStyle/>
          <a:p>
            <a:pPr algn="ctr">
              <a:spcAft>
                <a:spcPts val="800"/>
              </a:spcAft>
            </a:pPr>
            <a:r>
              <a:rPr lang="es-MX" sz="1400" b="1" dirty="0"/>
              <a:t>COMPROMISOS CON MI TRABAJO (Específicos)</a:t>
            </a:r>
          </a:p>
          <a:p>
            <a:pPr algn="ctr">
              <a:spcAft>
                <a:spcPts val="800"/>
              </a:spcAft>
            </a:pPr>
            <a:endParaRPr lang="es-MX" sz="1400" b="1" dirty="0"/>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En ejercicio de las facultades de control y evaluación de la gestión gubernamental, revisión, verificación, inspecciones, auditorías y fiscalización, me conduzco conforme a lo establecido en la normativa, de manera objetiva, imparcial e independiente, absteniéndome de omitir los señalamientos por deficiencias, irregularidades, incumplimientos a la normativa, áreas de oportunidad, debilidades de control, ausencias o fallas.</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En la elaboración, promoción y emisión de políticas públicas, estrategias y cualquier normativa soy imparcial, y mi actuar está sustentado en las normas jurídicas tendientes a beneficiar el interés público.</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Procedo . de las de manera unidades objetiva, administrativas imparcial sujetas e independiente respecto del desempeño de la gestión de las unidades administrativas sujetas a control y evaluación, sustentando de manera clara el resultado de mis dictámenes u opiniones, con base en la normatividad aplicable.</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Emito señalamientos objetivos, imparciales e independientes sobre las irregularidades, deficiencias, áreas de oportunidad o fallas en los mecanismos de control, que detecte en las unidades administrativas del Instituto.</a:t>
            </a:r>
          </a:p>
        </p:txBody>
      </p:sp>
    </p:spTree>
    <p:extLst>
      <p:ext uri="{BB962C8B-B14F-4D97-AF65-F5344CB8AC3E}">
        <p14:creationId xmlns:p14="http://schemas.microsoft.com/office/powerpoint/2010/main" val="590732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312650"/>
          </a:xfrm>
          <a:prstGeom prst="rect">
            <a:avLst/>
          </a:prstGeom>
          <a:noFill/>
        </p:spPr>
        <p:txBody>
          <a:bodyPr wrap="square" lIns="91440" tIns="45720" rIns="91440" bIns="45720">
            <a:spAutoFit/>
          </a:bodyPr>
          <a:lstStyle/>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Conductas para promover la Integridad en el Instituto </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5 Rectángulo">
            <a:extLst>
              <a:ext uri="{FF2B5EF4-FFF2-40B4-BE49-F238E27FC236}">
                <a16:creationId xmlns:a16="http://schemas.microsoft.com/office/drawing/2014/main" id="{E997ED95-4050-4EDD-A8C0-4CCAC2AEED39}"/>
              </a:ext>
            </a:extLst>
          </p:cNvPr>
          <p:cNvSpPr/>
          <p:nvPr/>
        </p:nvSpPr>
        <p:spPr>
          <a:xfrm>
            <a:off x="0" y="1425983"/>
            <a:ext cx="9144000" cy="4996240"/>
          </a:xfrm>
          <a:prstGeom prst="rect">
            <a:avLst/>
          </a:prstGeom>
          <a:noFill/>
        </p:spPr>
        <p:txBody>
          <a:bodyPr wrap="square" lIns="91440" tIns="45720" rIns="91440" bIns="45720">
            <a:spAutoFit/>
          </a:bodyPr>
          <a:lstStyle/>
          <a:p>
            <a:pPr algn="ctr">
              <a:spcAft>
                <a:spcPts val="800"/>
              </a:spcAft>
            </a:pPr>
            <a:r>
              <a:rPr lang="es-MX" sz="1400" b="1" dirty="0"/>
              <a:t>COMPROMISOS CON MI TRABAJO (Específicos)</a:t>
            </a:r>
          </a:p>
          <a:p>
            <a:pPr algn="ctr">
              <a:spcAft>
                <a:spcPts val="800"/>
              </a:spcAft>
            </a:pPr>
            <a:endParaRPr lang="es-MX" sz="1400" b="1" dirty="0"/>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Atiendo de forma pronta y expedita los procedimientos administrativos que son de mi competencia, absteniéndome de realizar actos u omisiones que entorpezcan su trámite. Investigo, sustancio y resuelvo diligentemente, conforme a Derecho, actuando siempre de forma objetiva e independiente.</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Realizo interpretaciones normativas, opiniones u orientaciones objetivas e imparciales, basadas en razonamientos sólidos y fundamentados.</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Promuevo, de forma imparcial, el seguimiento, atención, respuesta, y en su caso, remisión oportuna, de todas las peticiones y denuncias presentadas, de acuerdo con mis responsabilidades y funciones asignadas, conforme a las disposiciones jurídicas aplicables.</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Cumplo diligentemente y de forma imparcial con la tramitación de los procedimientos administrativos de contrataciones públicas, otorgamiento de licencias y prórrogas, permisos, autorizaciones y concesiones, dentro de los plazos y términos que establecen las disposiciones jurídicas aplicables.</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es-MX" sz="1400" dirty="0">
                <a:effectLst/>
                <a:latin typeface="Calibri" panose="020F0502020204030204" pitchFamily="34" charset="0"/>
                <a:ea typeface="Calibri" panose="020F0502020204030204" pitchFamily="34" charset="0"/>
                <a:cs typeface="Times New Roman" panose="02020603050405020304" pitchFamily="18" charset="0"/>
              </a:rPr>
              <a:t>Actúo con honradez y apego a las normas en las relaciones con proveedores y contratistas del Instituto.</a:t>
            </a:r>
          </a:p>
        </p:txBody>
      </p:sp>
    </p:spTree>
    <p:extLst>
      <p:ext uri="{BB962C8B-B14F-4D97-AF65-F5344CB8AC3E}">
        <p14:creationId xmlns:p14="http://schemas.microsoft.com/office/powerpoint/2010/main" val="3896295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312650"/>
          </a:xfrm>
          <a:prstGeom prst="rect">
            <a:avLst/>
          </a:prstGeom>
          <a:noFill/>
        </p:spPr>
        <p:txBody>
          <a:bodyPr wrap="square" lIns="91440" tIns="45720" rIns="91440" bIns="45720">
            <a:spAutoFit/>
          </a:bodyPr>
          <a:lstStyle/>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Juicios Éticos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5 Rectángulo">
            <a:extLst>
              <a:ext uri="{FF2B5EF4-FFF2-40B4-BE49-F238E27FC236}">
                <a16:creationId xmlns:a16="http://schemas.microsoft.com/office/drawing/2014/main" id="{E997ED95-4050-4EDD-A8C0-4CCAC2AEED39}"/>
              </a:ext>
            </a:extLst>
          </p:cNvPr>
          <p:cNvSpPr/>
          <p:nvPr/>
        </p:nvSpPr>
        <p:spPr>
          <a:xfrm>
            <a:off x="0" y="1425983"/>
            <a:ext cx="9144000" cy="4692503"/>
          </a:xfrm>
          <a:prstGeom prst="rect">
            <a:avLst/>
          </a:prstGeom>
          <a:noFill/>
        </p:spPr>
        <p:txBody>
          <a:bodyPr wrap="square" lIns="91440" tIns="45720" rIns="91440" bIns="45720">
            <a:spAutoFit/>
          </a:bodyPr>
          <a:lstStyle/>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El Comité, en coordinación con el OIC, promoverá, supervisará y hará cumplir los Códigos de Ética y de Conducta. Sin embargo, la responsabilidad primaria de conocerlos, adoptarlos y mantener una cultura de integridad y excelencia ética recae en todas las personas servidoras públicas del Instituto.</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En ese sentido, previo a la toma de decisiones y acciones vinculadas con el desempeño de su empleo, cargo o comisión, las personas servidoras públicas deberán realizarse las siguientes preguntas:</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¿Mi actuar se ajusta a la normativa que estoy obligado a observar?</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¿Mi conducta se ajusta al Código de Ética y al Código de Conducta?</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¿Mi conducta está alineada con los objetivos del Instituto?</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¿He comprendido todas las consecuencias que puede tener el ejercicio de esta decisión?</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En caso de que la respuesta a dichas preguntas se estime negativa, o genere dudas, se recomienda acudir con la persona superior jerárquica o al Comité, a fin de recibir la asesoría correspondiente.</a:t>
            </a:r>
          </a:p>
        </p:txBody>
      </p:sp>
    </p:spTree>
    <p:extLst>
      <p:ext uri="{BB962C8B-B14F-4D97-AF65-F5344CB8AC3E}">
        <p14:creationId xmlns:p14="http://schemas.microsoft.com/office/powerpoint/2010/main" val="1907536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1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3618" y="4212175"/>
            <a:ext cx="1449260" cy="1449260"/>
          </a:xfrm>
          <a:prstGeom prst="rect">
            <a:avLst/>
          </a:prstGeom>
        </p:spPr>
      </p:pic>
      <p:pic>
        <p:nvPicPr>
          <p:cNvPr id="8" name="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4237" y="715865"/>
            <a:ext cx="1197495" cy="1523028"/>
          </a:xfrm>
          <a:prstGeom prst="rect">
            <a:avLst/>
          </a:prstGeom>
        </p:spPr>
      </p:pic>
      <p:pic>
        <p:nvPicPr>
          <p:cNvPr id="4" name="3 Imagen" descr="RR.png"/>
          <p:cNvPicPr>
            <a:picLocks noChangeAspect="1"/>
          </p:cNvPicPr>
          <p:nvPr/>
        </p:nvPicPr>
        <p:blipFill>
          <a:blip r:embed="rId5" cstate="email"/>
          <a:srcRect/>
          <a:stretch>
            <a:fillRect/>
          </a:stretch>
        </p:blipFill>
        <p:spPr>
          <a:xfrm>
            <a:off x="1826533" y="3772134"/>
            <a:ext cx="1143008" cy="825506"/>
          </a:xfrm>
          <a:prstGeom prst="rect">
            <a:avLst/>
          </a:prstGeom>
          <a:effectLst>
            <a:glow rad="228600">
              <a:schemeClr val="tx1">
                <a:alpha val="40000"/>
              </a:schemeClr>
            </a:glow>
          </a:effectLst>
        </p:spPr>
      </p:pic>
      <p:sp>
        <p:nvSpPr>
          <p:cNvPr id="5" name="4 Flecha curvada hacia la derecha"/>
          <p:cNvSpPr/>
          <p:nvPr/>
        </p:nvSpPr>
        <p:spPr>
          <a:xfrm rot="10800000" flipH="1" flipV="1">
            <a:off x="206289" y="1667950"/>
            <a:ext cx="1143008" cy="2879990"/>
          </a:xfrm>
          <a:prstGeom prst="curvedRightArrow">
            <a:avLst>
              <a:gd name="adj1" fmla="val 13492"/>
              <a:gd name="adj2" fmla="val 41714"/>
              <a:gd name="adj3" fmla="val 44475"/>
            </a:avLst>
          </a:prstGeom>
          <a:solidFill>
            <a:srgbClr val="6C5578"/>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s-MX" dirty="0">
              <a:solidFill>
                <a:schemeClr val="tx1"/>
              </a:solidFill>
            </a:endParaRPr>
          </a:p>
        </p:txBody>
      </p:sp>
      <p:sp>
        <p:nvSpPr>
          <p:cNvPr id="6" name="5 Rectángulo"/>
          <p:cNvSpPr/>
          <p:nvPr/>
        </p:nvSpPr>
        <p:spPr>
          <a:xfrm>
            <a:off x="2699792" y="878246"/>
            <a:ext cx="6264696" cy="2862322"/>
          </a:xfrm>
          <a:prstGeom prst="rect">
            <a:avLst/>
          </a:prstGeom>
        </p:spPr>
        <p:txBody>
          <a:bodyPr wrap="square">
            <a:spAutoFit/>
          </a:bodyPr>
          <a:lstStyle/>
          <a:p>
            <a:pPr algn="just" fontAlgn="auto">
              <a:spcBef>
                <a:spcPts val="0"/>
              </a:spcBef>
              <a:spcAft>
                <a:spcPts val="0"/>
              </a:spcAft>
              <a:defRPr/>
            </a:pPr>
            <a:r>
              <a:rPr lang="es-MX" dirty="0"/>
              <a:t>En caso de presenciar o identificar alguna conducta de acción u omisión, que de manera enunciativa más no limitativa atente contra los derechos humanos o los principios éticos, que pueda calificarse como acoso u hostigamiento sexual o laboral, discriminación y en general, que sea contraria a las normas jurídicas, debemos denunciarla por los medios y conductos establecidos para que el Comité, previa investigación, determine lo conducente y en su caso, lo haga del conocimiento de la autoridad correspondiente, salvaguardando la integridad de la persona denunciante</a:t>
            </a:r>
            <a:endParaRPr lang="es-MX" b="1" dirty="0">
              <a:latin typeface="Century Gothic" pitchFamily="34" charset="0"/>
            </a:endParaRPr>
          </a:p>
        </p:txBody>
      </p:sp>
      <p:sp>
        <p:nvSpPr>
          <p:cNvPr id="14" name="13 Marcador de número de diapositiva"/>
          <p:cNvSpPr>
            <a:spLocks noGrp="1"/>
          </p:cNvSpPr>
          <p:nvPr>
            <p:ph type="sldNum" sz="quarter" idx="4294967295"/>
          </p:nvPr>
        </p:nvSpPr>
        <p:spPr>
          <a:xfrm>
            <a:off x="6656078" y="5937261"/>
            <a:ext cx="2133600" cy="365125"/>
          </a:xfrm>
        </p:spPr>
        <p:txBody>
          <a:bodyPr/>
          <a:lstStyle/>
          <a:p>
            <a:fld id="{563BF45B-40E3-437D-BBCA-96269BC007A9}" type="slidenum">
              <a:rPr lang="es-ES" smtClean="0"/>
              <a:t>30</a:t>
            </a:fld>
            <a:endParaRPr lang="es-ES" dirty="0"/>
          </a:p>
        </p:txBody>
      </p:sp>
      <p:sp>
        <p:nvSpPr>
          <p:cNvPr id="13" name="12 Rectángulo"/>
          <p:cNvSpPr/>
          <p:nvPr/>
        </p:nvSpPr>
        <p:spPr>
          <a:xfrm>
            <a:off x="2489486" y="4604017"/>
            <a:ext cx="2628292" cy="830997"/>
          </a:xfrm>
          <a:prstGeom prst="rect">
            <a:avLst/>
          </a:prstGeom>
        </p:spPr>
        <p:txBody>
          <a:bodyPr wrap="square">
            <a:spAutoFit/>
          </a:bodyPr>
          <a:lstStyle/>
          <a:p>
            <a:pPr algn="ctr" fontAlgn="auto">
              <a:spcBef>
                <a:spcPts val="0"/>
              </a:spcBef>
              <a:spcAft>
                <a:spcPts val="0"/>
              </a:spcAft>
              <a:defRPr/>
            </a:pPr>
            <a:r>
              <a:rPr lang="es-ES" sz="2400" b="1" dirty="0">
                <a:latin typeface="Century Gothic" pitchFamily="34" charset="0"/>
              </a:rPr>
              <a:t>Cualquier Persona</a:t>
            </a:r>
            <a:endParaRPr lang="es-MX" sz="2400" b="1" dirty="0">
              <a:latin typeface="Century Gothic" pitchFamily="34" charset="0"/>
            </a:endParaRPr>
          </a:p>
        </p:txBody>
      </p:sp>
      <p:sp>
        <p:nvSpPr>
          <p:cNvPr id="3" name="2 Flecha a la derecha con muesca"/>
          <p:cNvSpPr/>
          <p:nvPr/>
        </p:nvSpPr>
        <p:spPr>
          <a:xfrm>
            <a:off x="4937758" y="4755895"/>
            <a:ext cx="828092" cy="294652"/>
          </a:xfrm>
          <a:prstGeom prst="notchedRightArrow">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CuadroTexto"/>
          <p:cNvSpPr txBox="1"/>
          <p:nvPr/>
        </p:nvSpPr>
        <p:spPr>
          <a:xfrm>
            <a:off x="354322" y="5602199"/>
            <a:ext cx="8435355" cy="607539"/>
          </a:xfrm>
          <a:prstGeom prst="rect">
            <a:avLst/>
          </a:prstGeom>
          <a:noFill/>
        </p:spPr>
        <p:txBody>
          <a:bodyPr wrap="square" rtlCol="0">
            <a:spAutoFit/>
          </a:bodyPr>
          <a:lstStyle/>
          <a:p>
            <a:pPr algn="just">
              <a:lnSpc>
                <a:spcPct val="107000"/>
              </a:lnSpc>
              <a:spcAft>
                <a:spcPts val="800"/>
              </a:spcAft>
            </a:pPr>
            <a:r>
              <a:rPr lang="es-MX" sz="1600" dirty="0">
                <a:effectLst/>
                <a:latin typeface="Calibri" panose="020F0502020204030204" pitchFamily="34" charset="0"/>
                <a:ea typeface="Calibri" panose="020F0502020204030204" pitchFamily="34" charset="0"/>
                <a:cs typeface="Times New Roman" panose="02020603050405020304" pitchFamily="18" charset="0"/>
              </a:rPr>
              <a:t>Correo electrónico: </a:t>
            </a:r>
            <a:r>
              <a:rPr lang="es-MX"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comitedeetica@inai.org.mx</a:t>
            </a:r>
            <a:r>
              <a:rPr lang="es-MX" sz="1600" dirty="0">
                <a:effectLst/>
                <a:latin typeface="Calibri" panose="020F0502020204030204" pitchFamily="34" charset="0"/>
                <a:ea typeface="Calibri" panose="020F0502020204030204" pitchFamily="34" charset="0"/>
                <a:cs typeface="Times New Roman" panose="02020603050405020304" pitchFamily="18" charset="0"/>
              </a:rPr>
              <a:t> ; Formulario electrónico; Buzones del Comité de Ética y Escrito libre, presentado directamente en las oficinas de la Secretaría Técnica del Comité.</a:t>
            </a:r>
          </a:p>
        </p:txBody>
      </p:sp>
      <p:sp>
        <p:nvSpPr>
          <p:cNvPr id="18" name="2 Marcador de contenido"/>
          <p:cNvSpPr txBox="1">
            <a:spLocks/>
          </p:cNvSpPr>
          <p:nvPr/>
        </p:nvSpPr>
        <p:spPr>
          <a:xfrm>
            <a:off x="179512" y="-27384"/>
            <a:ext cx="7494550" cy="576064"/>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s-MX" sz="4400" b="1" dirty="0">
                <a:ln w="18000">
                  <a:solidFill>
                    <a:schemeClr val="accent4">
                      <a:lumMod val="50000"/>
                    </a:schemeClr>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Arial Narrow" pitchFamily="34" charset="0"/>
              </a:rPr>
              <a:t>Denuncias por Incumplimiento</a:t>
            </a:r>
            <a:endParaRPr lang="es-ES" sz="4400" b="1" dirty="0">
              <a:ln w="18000">
                <a:solidFill>
                  <a:schemeClr val="accent4">
                    <a:lumMod val="50000"/>
                  </a:schemeClr>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Arial Narrow" pitchFamily="34" charset="0"/>
            </a:endParaRPr>
          </a:p>
        </p:txBody>
      </p:sp>
    </p:spTree>
    <p:extLst>
      <p:ext uri="{BB962C8B-B14F-4D97-AF65-F5344CB8AC3E}">
        <p14:creationId xmlns:p14="http://schemas.microsoft.com/office/powerpoint/2010/main" val="2116093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1425983"/>
            <a:ext cx="9144000" cy="312650"/>
          </a:xfrm>
          <a:prstGeom prst="rect">
            <a:avLst/>
          </a:prstGeom>
          <a:noFill/>
        </p:spPr>
        <p:txBody>
          <a:bodyPr wrap="square" lIns="91440" tIns="45720" rIns="91440" bIns="45720">
            <a:spAutoFit/>
          </a:bodyPr>
          <a:lstStyle/>
          <a:p>
            <a:pPr algn="just">
              <a:lnSpc>
                <a:spcPct val="107000"/>
              </a:lnSpc>
              <a:spcAft>
                <a:spcPts val="800"/>
              </a:spcAft>
            </a:pP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187896" y="764704"/>
            <a:ext cx="9073008" cy="43204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Requisitos de la Denuncia</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5 Rectángulo">
            <a:extLst>
              <a:ext uri="{FF2B5EF4-FFF2-40B4-BE49-F238E27FC236}">
                <a16:creationId xmlns:a16="http://schemas.microsoft.com/office/drawing/2014/main" id="{E997ED95-4050-4EDD-A8C0-4CCAC2AEED39}"/>
              </a:ext>
            </a:extLst>
          </p:cNvPr>
          <p:cNvSpPr/>
          <p:nvPr/>
        </p:nvSpPr>
        <p:spPr>
          <a:xfrm>
            <a:off x="0" y="1425983"/>
            <a:ext cx="9144000" cy="4581382"/>
          </a:xfrm>
          <a:prstGeom prst="rect">
            <a:avLst/>
          </a:prstGeom>
          <a:noFill/>
        </p:spPr>
        <p:txBody>
          <a:bodyPr wrap="square" lIns="91440" tIns="45720" rIns="91440" bIns="45720">
            <a:spAutoFit/>
          </a:bodyPr>
          <a:lstStyle/>
          <a:p>
            <a:pPr marL="342900" lvl="0" indent="-342900" algn="just">
              <a:lnSpc>
                <a:spcPct val="107000"/>
              </a:lnSpc>
              <a:spcAft>
                <a:spcPts val="0"/>
              </a:spcAft>
              <a:buFont typeface="+mj-lt"/>
              <a:buAutoNum type="arabicPeriod"/>
            </a:pPr>
            <a:r>
              <a:rPr lang="es-MX" sz="1400" dirty="0">
                <a:effectLst/>
                <a:latin typeface="Calibri" panose="020F0502020204030204" pitchFamily="34" charset="0"/>
                <a:ea typeface="Calibri" panose="020F0502020204030204" pitchFamily="34" charset="0"/>
                <a:cs typeface="Times New Roman" panose="02020603050405020304" pitchFamily="18" charset="0"/>
              </a:rPr>
              <a:t>Nombre de la persona denunciada y, de ser posible, el cargo que ocupa u ocupaba o el área a la que se encuentra, o se encontraba adscrita; </a:t>
            </a:r>
          </a:p>
          <a:p>
            <a:pPr marL="342900" lvl="0" indent="-342900" algn="just">
              <a:lnSpc>
                <a:spcPct val="107000"/>
              </a:lnSpc>
              <a:spcAft>
                <a:spcPts val="0"/>
              </a:spcAft>
              <a:buFont typeface="+mj-lt"/>
              <a:buAutoNum type="arabicPeriod"/>
            </a:pPr>
            <a:r>
              <a:rPr lang="es-MX" sz="1400" dirty="0">
                <a:effectLst/>
                <a:latin typeface="Calibri" panose="020F0502020204030204" pitchFamily="34" charset="0"/>
                <a:ea typeface="Calibri" panose="020F0502020204030204" pitchFamily="34" charset="0"/>
                <a:cs typeface="Times New Roman" panose="02020603050405020304" pitchFamily="18" charset="0"/>
              </a:rPr>
              <a:t>Domicilio y/o correo electrónico para oír y recibir notificaciones;</a:t>
            </a:r>
          </a:p>
          <a:p>
            <a:pPr marL="342900" lvl="0" indent="-342900" algn="just">
              <a:lnSpc>
                <a:spcPct val="107000"/>
              </a:lnSpc>
              <a:spcAft>
                <a:spcPts val="0"/>
              </a:spcAft>
              <a:buFont typeface="+mj-lt"/>
              <a:buAutoNum type="arabicPeriod"/>
            </a:pPr>
            <a:r>
              <a:rPr lang="es-MX" sz="1400" dirty="0">
                <a:effectLst/>
                <a:latin typeface="Calibri" panose="020F0502020204030204" pitchFamily="34" charset="0"/>
                <a:ea typeface="Calibri" panose="020F0502020204030204" pitchFamily="34" charset="0"/>
                <a:cs typeface="Times New Roman" panose="02020603050405020304" pitchFamily="18" charset="0"/>
              </a:rPr>
              <a:t>Descripción clara de los hechos que dieron origen a la denuncia</a:t>
            </a:r>
          </a:p>
          <a:p>
            <a:pPr marL="342900" lvl="0" indent="-342900" algn="just">
              <a:lnSpc>
                <a:spcPct val="107000"/>
              </a:lnSpc>
              <a:spcAft>
                <a:spcPts val="800"/>
              </a:spcAft>
              <a:buFont typeface="+mj-lt"/>
              <a:buAutoNum type="arabicPeriod"/>
            </a:pPr>
            <a:r>
              <a:rPr lang="es-MX" sz="1400" dirty="0">
                <a:effectLst/>
                <a:latin typeface="Calibri" panose="020F0502020204030204" pitchFamily="34" charset="0"/>
                <a:ea typeface="Calibri" panose="020F0502020204030204" pitchFamily="34" charset="0"/>
                <a:cs typeface="Times New Roman" panose="02020603050405020304" pitchFamily="18" charset="0"/>
              </a:rPr>
              <a:t>Los nombres de las personas que, en su caso, hubieren sido testigos de los hechos narrados, así como cualquier medio de convicción que, en su caso, pudiere aportar. </a:t>
            </a:r>
          </a:p>
          <a:p>
            <a:pPr marL="342900" lvl="0" indent="-342900" algn="just">
              <a:lnSpc>
                <a:spcPct val="107000"/>
              </a:lnSpc>
              <a:spcAft>
                <a:spcPts val="800"/>
              </a:spcAft>
              <a:buFont typeface="+mj-lt"/>
              <a:buAutoNum type="arabicPeriod"/>
            </a:pPr>
            <a:endParaRPr lang="es-MX"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s-MX" sz="1400" dirty="0">
                <a:effectLst/>
                <a:latin typeface="Calibri" panose="020F0502020204030204" pitchFamily="34" charset="0"/>
                <a:ea typeface="Calibri" panose="020F0502020204030204" pitchFamily="34" charset="0"/>
                <a:cs typeface="Times New Roman" panose="02020603050405020304" pitchFamily="18" charset="0"/>
              </a:rPr>
              <a:t>En ningún caso será requerido como obligatorio el nombre de la persona denunciante. </a:t>
            </a:r>
          </a:p>
          <a:p>
            <a:pPr marL="285750" indent="-285750" algn="just">
              <a:lnSpc>
                <a:spcPct val="107000"/>
              </a:lnSpc>
              <a:spcAft>
                <a:spcPts val="800"/>
              </a:spcAft>
              <a:buFont typeface="Arial" panose="020B0604020202020204" pitchFamily="34" charset="0"/>
              <a:buChar char="•"/>
            </a:pPr>
            <a:r>
              <a:rPr lang="es-MX" sz="1400" dirty="0">
                <a:effectLst/>
                <a:latin typeface="Calibri" panose="020F0502020204030204" pitchFamily="34" charset="0"/>
                <a:ea typeface="Calibri" panose="020F0502020204030204" pitchFamily="34" charset="0"/>
                <a:cs typeface="Times New Roman" panose="02020603050405020304" pitchFamily="18" charset="0"/>
              </a:rPr>
              <a:t>El Comité empleará las medidas necesarias para salvaguardar la confidencialidad de su identidad. </a:t>
            </a:r>
          </a:p>
          <a:p>
            <a:pPr marL="285750" indent="-285750" algn="just">
              <a:lnSpc>
                <a:spcPct val="107000"/>
              </a:lnSpc>
              <a:spcAft>
                <a:spcPts val="800"/>
              </a:spcAft>
              <a:buFont typeface="Arial" panose="020B0604020202020204" pitchFamily="34" charset="0"/>
              <a:buChar char="•"/>
            </a:pPr>
            <a:r>
              <a:rPr lang="es-MX" sz="1400" dirty="0">
                <a:effectLst/>
                <a:latin typeface="Calibri" panose="020F0502020204030204" pitchFamily="34" charset="0"/>
                <a:ea typeface="Calibri" panose="020F0502020204030204" pitchFamily="34" charset="0"/>
                <a:cs typeface="Times New Roman" panose="02020603050405020304" pitchFamily="18" charset="0"/>
              </a:rPr>
              <a:t>No se aceptará ningún tipo de consecuencia negativa o repercusión hacia las personas que, de buena fe, presenten denuncias por vulneración al Código de Ética o de Conducta. </a:t>
            </a:r>
          </a:p>
          <a:p>
            <a:pPr marL="285750" indent="-285750" algn="just">
              <a:lnSpc>
                <a:spcPct val="107000"/>
              </a:lnSpc>
              <a:spcAft>
                <a:spcPts val="800"/>
              </a:spcAft>
              <a:buFont typeface="Arial" panose="020B0604020202020204" pitchFamily="34" charset="0"/>
              <a:buChar char="•"/>
            </a:pPr>
            <a:r>
              <a:rPr lang="es-MX" sz="1400" dirty="0">
                <a:effectLst/>
                <a:latin typeface="Calibri" panose="020F0502020204030204" pitchFamily="34" charset="0"/>
                <a:ea typeface="Calibri" panose="020F0502020204030204" pitchFamily="34" charset="0"/>
                <a:cs typeface="Times New Roman" panose="02020603050405020304" pitchFamily="18" charset="0"/>
              </a:rPr>
              <a:t>El procedimiento específico para llevar a cabo el desahogo de las denuncias, se encuentra establecido en el Protocolo de actuación para la atención de denuncias, sugerencias y consultas en el Instituto Nacional de Transparencia, Acceso a la Información y Protección de Datos Personales, emitido por el Comité. </a:t>
            </a:r>
          </a:p>
          <a:p>
            <a:pPr marL="285750" indent="-285750" algn="just">
              <a:buFont typeface="Arial" panose="020B0604020202020204" pitchFamily="34" charset="0"/>
              <a:buChar char="•"/>
            </a:pPr>
            <a:r>
              <a:rPr lang="es-MX" sz="1400" dirty="0">
                <a:effectLst/>
                <a:latin typeface="Calibri" panose="020F0502020204030204" pitchFamily="34" charset="0"/>
                <a:ea typeface="Calibri" panose="020F0502020204030204" pitchFamily="34" charset="0"/>
                <a:cs typeface="Times New Roman" panose="02020603050405020304" pitchFamily="18" charset="0"/>
              </a:rPr>
              <a:t>En los casos en que se denuncien conductas de acoso sexual u hostigamiento sexual, se deberá proceder conforme a lo estipulado en el Protocolo para la Prevención, Atención y Sanción del Hostigamiento Sexual y Acoso Sexual del Instituto Nacional de Transparencia, Acceso a la Información y Protección de Datos Personales, emitido por </a:t>
            </a:r>
            <a:r>
              <a:rPr lang="es-MX" sz="1400" dirty="0" err="1">
                <a:effectLst/>
                <a:latin typeface="Calibri" panose="020F0502020204030204" pitchFamily="34" charset="0"/>
                <a:ea typeface="Calibri" panose="020F0502020204030204" pitchFamily="34" charset="0"/>
                <a:cs typeface="Times New Roman" panose="02020603050405020304" pitchFamily="18" charset="0"/>
              </a:rPr>
              <a:t>elq</a:t>
            </a:r>
            <a:r>
              <a:rPr lang="es-MX" sz="1400" dirty="0">
                <a:effectLst/>
                <a:latin typeface="Calibri" panose="020F0502020204030204" pitchFamily="34" charset="0"/>
                <a:ea typeface="Calibri" panose="020F0502020204030204" pitchFamily="34" charset="0"/>
                <a:cs typeface="Times New Roman" panose="02020603050405020304" pitchFamily="18" charset="0"/>
              </a:rPr>
              <a:t> Comité.</a:t>
            </a:r>
          </a:p>
        </p:txBody>
      </p:sp>
    </p:spTree>
    <p:extLst>
      <p:ext uri="{BB962C8B-B14F-4D97-AF65-F5344CB8AC3E}">
        <p14:creationId xmlns:p14="http://schemas.microsoft.com/office/powerpoint/2010/main" val="1451686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idx="4294967295"/>
          </p:nvPr>
        </p:nvSpPr>
        <p:spPr>
          <a:xfrm>
            <a:off x="289128" y="692696"/>
            <a:ext cx="7772400" cy="1470025"/>
          </a:xfrm>
        </p:spPr>
        <p:txBody>
          <a:bodyPr>
            <a:normAutofit/>
          </a:bodyPr>
          <a:lstStyle/>
          <a:p>
            <a:r>
              <a:rPr lang="es-MX" b="1" dirty="0">
                <a:ln w="18000">
                  <a:solidFill>
                    <a:schemeClr val="accent4">
                      <a:lumMod val="50000"/>
                    </a:schemeClr>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Arial Narrow" pitchFamily="34" charset="0"/>
                <a:ea typeface="+mn-ea"/>
                <a:cs typeface="+mn-cs"/>
              </a:rPr>
              <a:t>Pronunciamientos del Comité</a:t>
            </a:r>
          </a:p>
        </p:txBody>
      </p:sp>
      <p:sp>
        <p:nvSpPr>
          <p:cNvPr id="3" name="Subtítulo 2"/>
          <p:cNvSpPr>
            <a:spLocks noGrp="1"/>
          </p:cNvSpPr>
          <p:nvPr>
            <p:ph type="subTitle" idx="4294967295"/>
          </p:nvPr>
        </p:nvSpPr>
        <p:spPr>
          <a:xfrm>
            <a:off x="288176" y="2001564"/>
            <a:ext cx="6400800" cy="4235747"/>
          </a:xfrm>
        </p:spPr>
        <p:txBody>
          <a:bodyPr>
            <a:noAutofit/>
          </a:bodyPr>
          <a:lstStyle/>
          <a:p>
            <a:pPr marL="0" indent="0" algn="just">
              <a:spcAft>
                <a:spcPts val="800"/>
              </a:spcAft>
              <a:buNone/>
            </a:pPr>
            <a:r>
              <a:rPr lang="es-MX" sz="1200" dirty="0">
                <a:effectLst/>
                <a:latin typeface="Calibri" panose="020F0502020204030204" pitchFamily="34" charset="0"/>
                <a:ea typeface="Calibri" panose="020F0502020204030204" pitchFamily="34" charset="0"/>
                <a:cs typeface="Times New Roman" panose="02020603050405020304" pitchFamily="18" charset="0"/>
              </a:rPr>
              <a:t>Una vez admitida la denuncia y llevada a cabo la investigación correspondiente, el Comité deberá proceder a: </a:t>
            </a:r>
          </a:p>
          <a:p>
            <a:pPr algn="just">
              <a:spcAft>
                <a:spcPts val="800"/>
              </a:spcAft>
            </a:pPr>
            <a:r>
              <a:rPr lang="es-MX" sz="1200" dirty="0">
                <a:effectLst/>
                <a:latin typeface="Calibri" panose="020F0502020204030204" pitchFamily="34" charset="0"/>
                <a:ea typeface="Calibri" panose="020F0502020204030204" pitchFamily="34" charset="0"/>
                <a:cs typeface="Times New Roman" panose="02020603050405020304" pitchFamily="18" charset="0"/>
              </a:rPr>
              <a:t>Emitir una recomendación con carácter vinculatorio, que deberá ser notificada a las personas servidoras públicas involucradas y a sus superiores jerárquicos, debiendo incluir los elementos necesarios para salvaguardar un clima institucional armónico.</a:t>
            </a:r>
          </a:p>
          <a:p>
            <a:pPr algn="just">
              <a:spcAft>
                <a:spcPts val="800"/>
              </a:spcAft>
            </a:pPr>
            <a:r>
              <a:rPr lang="es-MX" sz="1200" dirty="0">
                <a:effectLst/>
                <a:latin typeface="Calibri" panose="020F0502020204030204" pitchFamily="34" charset="0"/>
                <a:ea typeface="Calibri" panose="020F0502020204030204" pitchFamily="34" charset="0"/>
                <a:cs typeface="Times New Roman" panose="02020603050405020304" pitchFamily="18" charset="0"/>
              </a:rPr>
              <a:t>Desestimar la denuncia, exponiendo de manera clara y razonada las causas por las cuales no se consideró que en el caso concreto existieran vulneraciones al Código de Ética o al Código de Conducta.</a:t>
            </a:r>
          </a:p>
          <a:p>
            <a:pPr algn="just">
              <a:spcAft>
                <a:spcPts val="800"/>
              </a:spcAft>
            </a:pP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800"/>
              </a:spcAft>
              <a:buNone/>
            </a:pPr>
            <a:r>
              <a:rPr lang="es-MX" sz="1200" dirty="0">
                <a:effectLst/>
                <a:latin typeface="Calibri" panose="020F0502020204030204" pitchFamily="34" charset="0"/>
                <a:ea typeface="Calibri" panose="020F0502020204030204" pitchFamily="34" charset="0"/>
                <a:cs typeface="Times New Roman" panose="02020603050405020304" pitchFamily="18" charset="0"/>
              </a:rPr>
              <a:t>En caso de que las conductas denunciadas pudieran constituir alguna responsabilidad administrativa o hechos de corrupción, se dará vista al Órgano Interno de Control para que inicie la investigación correspondiente en función de su competencia y normativa aplicable. Ahora bien, si de las conductas denunciadas se desprende alguna falta de otra índole, se canalizará a la autoridad competente. </a:t>
            </a:r>
          </a:p>
          <a:p>
            <a:pPr marL="0" indent="0" algn="just">
              <a:spcAft>
                <a:spcPts val="800"/>
              </a:spcAft>
              <a:buNone/>
            </a:pP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800"/>
              </a:spcAft>
              <a:buNone/>
            </a:pPr>
            <a:r>
              <a:rPr lang="es-MX" sz="1200" dirty="0">
                <a:effectLst/>
                <a:latin typeface="Calibri" panose="020F0502020204030204" pitchFamily="34" charset="0"/>
                <a:ea typeface="Calibri" panose="020F0502020204030204" pitchFamily="34" charset="0"/>
                <a:cs typeface="Times New Roman" panose="02020603050405020304" pitchFamily="18" charset="0"/>
              </a:rPr>
              <a:t>En todo procedimiento de denuncia se deberán salvaguardar los datos personales recabados, garantizando los principios y deberes establecidos en la normatividad en materia de protección de datos personales.</a:t>
            </a:r>
            <a:endParaRPr lang="es-MX" sz="1200" dirty="0"/>
          </a:p>
        </p:txBody>
      </p:sp>
      <p:sp>
        <p:nvSpPr>
          <p:cNvPr id="4" name="AutoShape 2" descr="Resultado de imagen para elementos probatori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911217"/>
            <a:ext cx="1274616" cy="954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848" y="2708920"/>
            <a:ext cx="1083667" cy="1249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8" descr="Resultado de imagen para ratificació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5263" y="4869160"/>
            <a:ext cx="1854535" cy="1335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Multiplicar"/>
          <p:cNvSpPr/>
          <p:nvPr/>
        </p:nvSpPr>
        <p:spPr>
          <a:xfrm>
            <a:off x="6444208" y="4541304"/>
            <a:ext cx="2273582" cy="184002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50094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1224136"/>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Protocolo de actuación para la atención de denuncias, sugerencias y consultas en el INAI</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187896" y="2276872"/>
            <a:ext cx="8704584" cy="2060500"/>
          </a:xfrm>
          <a:prstGeom prst="rect">
            <a:avLst/>
          </a:prstGeom>
          <a:noFill/>
        </p:spPr>
        <p:txBody>
          <a:bodyPr wrap="square" rtlCol="0">
            <a:spAutoFit/>
          </a:bodyPr>
          <a:lstStyle/>
          <a:p>
            <a:pPr algn="ctr">
              <a:lnSpc>
                <a:spcPct val="107000"/>
              </a:lnSpc>
              <a:spcAft>
                <a:spcPts val="800"/>
              </a:spcAft>
            </a:pPr>
            <a:r>
              <a:rPr lang="es-MX" b="1" dirty="0"/>
              <a:t>OBJETO</a:t>
            </a:r>
          </a:p>
          <a:p>
            <a:pPr algn="ctr">
              <a:lnSpc>
                <a:spcPct val="107000"/>
              </a:lnSpc>
              <a:spcAft>
                <a:spcPts val="800"/>
              </a:spcAft>
            </a:pPr>
            <a:endParaRPr lang="es-MX" b="1" dirty="0"/>
          </a:p>
          <a:p>
            <a:pPr algn="just">
              <a:lnSpc>
                <a:spcPct val="107000"/>
              </a:lnSpc>
              <a:spcAft>
                <a:spcPts val="800"/>
              </a:spcAft>
            </a:pPr>
            <a:r>
              <a:rPr lang="es-MX" dirty="0">
                <a:latin typeface="Century Gothic" panose="020B0502020202020204" pitchFamily="34" charset="0"/>
                <a:ea typeface="Calibri" panose="020F0502020204030204" pitchFamily="34" charset="0"/>
                <a:cs typeface="Times New Roman" panose="02020603050405020304" pitchFamily="18" charset="0"/>
              </a:rPr>
              <a:t>E</a:t>
            </a:r>
            <a:r>
              <a:rPr lang="es-MX" sz="1800" dirty="0">
                <a:effectLst/>
                <a:latin typeface="Century Gothic" panose="020B0502020202020204" pitchFamily="34" charset="0"/>
                <a:ea typeface="Calibri" panose="020F0502020204030204" pitchFamily="34" charset="0"/>
                <a:cs typeface="Times New Roman" panose="02020603050405020304" pitchFamily="18" charset="0"/>
              </a:rPr>
              <a:t>stablecer un procedimiento para la atención y seguimiento de las denuncias, sugerencias y consultas presentadas ante el Comité de Ética del Instituto Nacional de Transparencia, Acceso a la Información y Protección de Datos Personales. </a:t>
            </a:r>
            <a:endParaRPr lang="es-MX" sz="1400" dirty="0"/>
          </a:p>
        </p:txBody>
      </p:sp>
    </p:spTree>
    <p:extLst>
      <p:ext uri="{BB962C8B-B14F-4D97-AF65-F5344CB8AC3E}">
        <p14:creationId xmlns:p14="http://schemas.microsoft.com/office/powerpoint/2010/main" val="1763502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1224136"/>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Estructura del Protocolo de actuación para la atención de denuncias, sugerencias y consultas en el INAI</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187896" y="2276872"/>
            <a:ext cx="8704584" cy="3487686"/>
          </a:xfrm>
          <a:prstGeom prst="rect">
            <a:avLst/>
          </a:prstGeom>
          <a:noFill/>
        </p:spPr>
        <p:txBody>
          <a:bodyPr wrap="square" rtlCol="0">
            <a:spAutoFit/>
          </a:bodyPr>
          <a:lstStyle/>
          <a:p>
            <a:pPr algn="ctr">
              <a:lnSpc>
                <a:spcPct val="115000"/>
              </a:lnSpc>
              <a:spcBef>
                <a:spcPts val="200"/>
              </a:spcBef>
              <a:spcAft>
                <a:spcPts val="0"/>
              </a:spcAft>
            </a:pPr>
            <a:r>
              <a:rPr lang="es-MX" sz="1800" b="1" dirty="0">
                <a:solidFill>
                  <a:srgbClr val="2E74B5"/>
                </a:solidFill>
                <a:effectLst/>
                <a:latin typeface="Century Gothic" panose="020B0502020202020204" pitchFamily="34" charset="0"/>
                <a:ea typeface="SimSun" panose="02010600030101010101" pitchFamily="2" charset="-122"/>
                <a:cs typeface="Times New Roman" panose="02020603050405020304" pitchFamily="18" charset="0"/>
              </a:rPr>
              <a:t>DISPOSICIONES GENERALES</a:t>
            </a:r>
          </a:p>
          <a:p>
            <a:pPr algn="ctr">
              <a:lnSpc>
                <a:spcPct val="115000"/>
              </a:lnSpc>
              <a:spcBef>
                <a:spcPts val="200"/>
              </a:spcBef>
            </a:pPr>
            <a:r>
              <a:rPr lang="es-MX" sz="1800" b="1" dirty="0">
                <a:solidFill>
                  <a:srgbClr val="2E74B5"/>
                </a:solidFill>
                <a:effectLst/>
                <a:latin typeface="Century Gothic" panose="020B0502020202020204" pitchFamily="34" charset="0"/>
                <a:ea typeface="SimSun" panose="02010600030101010101" pitchFamily="2" charset="-122"/>
                <a:cs typeface="Times New Roman" panose="02020603050405020304" pitchFamily="18" charset="0"/>
              </a:rPr>
              <a:t>COMPETENCIA DEL COMITÉ </a:t>
            </a:r>
            <a:endParaRPr lang="es-MX" sz="1800" b="1"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lnSpc>
                <a:spcPct val="115000"/>
              </a:lnSpc>
              <a:spcBef>
                <a:spcPts val="200"/>
              </a:spcBef>
            </a:pPr>
            <a:r>
              <a:rPr lang="es-MX" sz="1800" b="1" dirty="0">
                <a:solidFill>
                  <a:srgbClr val="2E74B5"/>
                </a:solidFill>
                <a:effectLst/>
                <a:latin typeface="Century Gothic" panose="020B0502020202020204" pitchFamily="34" charset="0"/>
                <a:ea typeface="SimSun" panose="02010600030101010101" pitchFamily="2" charset="-122"/>
                <a:cs typeface="Times New Roman" panose="02020603050405020304" pitchFamily="18" charset="0"/>
              </a:rPr>
              <a:t>EXCUSAS, RECUSACIONES Y SUPLENCIAS</a:t>
            </a:r>
            <a:endParaRPr lang="es-MX" sz="1800" b="1"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lnSpc>
                <a:spcPct val="115000"/>
              </a:lnSpc>
              <a:spcBef>
                <a:spcPts val="200"/>
              </a:spcBef>
            </a:pPr>
            <a:r>
              <a:rPr lang="es-MX" sz="1800" b="1" dirty="0">
                <a:solidFill>
                  <a:srgbClr val="2E74B5"/>
                </a:solidFill>
                <a:effectLst/>
                <a:latin typeface="Century Gothic" panose="020B0502020202020204" pitchFamily="34" charset="0"/>
                <a:ea typeface="SimSun" panose="02010600030101010101" pitchFamily="2" charset="-122"/>
                <a:cs typeface="Times New Roman" panose="02020603050405020304" pitchFamily="18" charset="0"/>
              </a:rPr>
              <a:t>TURNO DE LOS ASUNTOS</a:t>
            </a:r>
            <a:endParaRPr lang="es-MX" sz="1800" b="1"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lnSpc>
                <a:spcPct val="115000"/>
              </a:lnSpc>
              <a:spcBef>
                <a:spcPts val="200"/>
              </a:spcBef>
            </a:pPr>
            <a:r>
              <a:rPr lang="es-MX" sz="1800" b="1" dirty="0">
                <a:solidFill>
                  <a:srgbClr val="2E74B5"/>
                </a:solidFill>
                <a:effectLst/>
                <a:latin typeface="Century Gothic" panose="020B0502020202020204" pitchFamily="34" charset="0"/>
                <a:ea typeface="SimSun" panose="02010600030101010101" pitchFamily="2" charset="-122"/>
                <a:cs typeface="Times New Roman" panose="02020603050405020304" pitchFamily="18" charset="0"/>
              </a:rPr>
              <a:t>PROCEDIMIENTOS ESPECÍFICOS</a:t>
            </a:r>
          </a:p>
          <a:p>
            <a:pPr algn="ctr">
              <a:lnSpc>
                <a:spcPct val="115000"/>
              </a:lnSpc>
              <a:spcBef>
                <a:spcPts val="200"/>
              </a:spcBef>
            </a:pPr>
            <a:r>
              <a:rPr lang="es-MX" sz="1800" b="1" dirty="0">
                <a:solidFill>
                  <a:srgbClr val="1F4D78"/>
                </a:solidFill>
                <a:effectLst/>
                <a:latin typeface="Century Gothic" panose="020B0502020202020204" pitchFamily="34" charset="0"/>
                <a:ea typeface="SimSun" panose="02010600030101010101" pitchFamily="2" charset="-122"/>
                <a:cs typeface="Times New Roman" panose="02020603050405020304" pitchFamily="18" charset="0"/>
              </a:rPr>
              <a:t>Presentación de denuncias</a:t>
            </a:r>
            <a:endParaRPr lang="es-MX" sz="1800" b="1" dirty="0">
              <a:solidFill>
                <a:srgbClr val="1F4D78"/>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lnSpc>
                <a:spcPct val="115000"/>
              </a:lnSpc>
              <a:spcBef>
                <a:spcPts val="200"/>
              </a:spcBef>
            </a:pPr>
            <a:r>
              <a:rPr lang="es-MX" sz="1800" b="1" dirty="0">
                <a:solidFill>
                  <a:srgbClr val="1F4D78"/>
                </a:solidFill>
                <a:effectLst/>
                <a:latin typeface="Century Gothic" panose="020B0502020202020204" pitchFamily="34" charset="0"/>
                <a:ea typeface="SimSun" panose="02010600030101010101" pitchFamily="2" charset="-122"/>
                <a:cs typeface="Times New Roman" panose="02020603050405020304" pitchFamily="18" charset="0"/>
              </a:rPr>
              <a:t>Presentación de sugerencias y consultas</a:t>
            </a:r>
            <a:endParaRPr lang="es-MX" sz="1800" b="1" dirty="0">
              <a:solidFill>
                <a:srgbClr val="1F4D78"/>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lnSpc>
                <a:spcPct val="115000"/>
              </a:lnSpc>
              <a:spcBef>
                <a:spcPts val="200"/>
              </a:spcBef>
            </a:pPr>
            <a:r>
              <a:rPr lang="es-MX" sz="1800" b="1" dirty="0">
                <a:solidFill>
                  <a:srgbClr val="1F4D78"/>
                </a:solidFill>
                <a:effectLst/>
                <a:latin typeface="Century Gothic" panose="020B0502020202020204" pitchFamily="34" charset="0"/>
                <a:ea typeface="SimSun" panose="02010600030101010101" pitchFamily="2" charset="-122"/>
                <a:cs typeface="Times New Roman" panose="02020603050405020304" pitchFamily="18" charset="0"/>
              </a:rPr>
              <a:t>Recepción de denuncias, sugerencias y consultas</a:t>
            </a:r>
            <a:endParaRPr lang="es-MX" sz="1800" b="1" dirty="0">
              <a:solidFill>
                <a:srgbClr val="1F4D78"/>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lnSpc>
                <a:spcPct val="115000"/>
              </a:lnSpc>
              <a:spcBef>
                <a:spcPts val="200"/>
              </a:spcBef>
            </a:pPr>
            <a:r>
              <a:rPr lang="es-MX" sz="1800" b="1" dirty="0">
                <a:solidFill>
                  <a:srgbClr val="1F4D78"/>
                </a:solidFill>
                <a:effectLst/>
                <a:latin typeface="Century Gothic" panose="020B0502020202020204" pitchFamily="34" charset="0"/>
                <a:ea typeface="SimSun" panose="02010600030101010101" pitchFamily="2" charset="-122"/>
                <a:cs typeface="Times New Roman" panose="02020603050405020304" pitchFamily="18" charset="0"/>
              </a:rPr>
              <a:t>Procedimiento en materia de denuncias</a:t>
            </a:r>
            <a:endParaRPr lang="es-MX" sz="1800" b="1" dirty="0">
              <a:solidFill>
                <a:srgbClr val="1F4D78"/>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lnSpc>
                <a:spcPct val="115000"/>
              </a:lnSpc>
              <a:spcBef>
                <a:spcPts val="200"/>
              </a:spcBef>
            </a:pPr>
            <a:r>
              <a:rPr lang="es-MX" sz="1800" b="1" dirty="0">
                <a:solidFill>
                  <a:srgbClr val="1F4D78"/>
                </a:solidFill>
                <a:effectLst/>
                <a:latin typeface="Century Gothic" panose="020B0502020202020204" pitchFamily="34" charset="0"/>
                <a:ea typeface="SimSun" panose="02010600030101010101" pitchFamily="2" charset="-122"/>
                <a:cs typeface="Times New Roman" panose="02020603050405020304" pitchFamily="18" charset="0"/>
              </a:rPr>
              <a:t>Procedimiento en materia de sugerencias y consultas</a:t>
            </a:r>
            <a:endParaRPr lang="es-MX" sz="1800" b="1"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16472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Disposiciones Generales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776244"/>
          </a:xfrm>
          <a:prstGeom prst="rect">
            <a:avLst/>
          </a:prstGeom>
          <a:noFill/>
        </p:spPr>
        <p:txBody>
          <a:bodyPr wrap="square" rtlCol="0">
            <a:spAutoFit/>
          </a:bodyPr>
          <a:lstStyle/>
          <a:p>
            <a:pPr algn="ctr">
              <a:lnSpc>
                <a:spcPct val="115000"/>
              </a:lnSpc>
              <a:spcBef>
                <a:spcPts val="200"/>
              </a:spcBef>
              <a:spcAft>
                <a:spcPts val="0"/>
              </a:spcAft>
            </a:pPr>
            <a:r>
              <a:rPr lang="es-MX" sz="1200" b="1" dirty="0">
                <a:effectLst/>
                <a:latin typeface="Century Gothic" panose="020B0502020202020204" pitchFamily="34" charset="0"/>
                <a:ea typeface="SimSun" panose="02010600030101010101" pitchFamily="2" charset="-122"/>
                <a:cs typeface="Times New Roman" panose="02020603050405020304" pitchFamily="18" charset="0"/>
              </a:rPr>
              <a:t>Objeto</a:t>
            </a:r>
          </a:p>
          <a:p>
            <a:pPr algn="ctr">
              <a:lnSpc>
                <a:spcPct val="115000"/>
              </a:lnSpc>
              <a:spcBef>
                <a:spcPts val="200"/>
              </a:spcBef>
              <a:spcAft>
                <a:spcPts val="0"/>
              </a:spcAft>
            </a:pPr>
            <a:r>
              <a:rPr lang="es-MX" sz="1200" b="1" dirty="0">
                <a:latin typeface="Century Gothic" panose="020B0502020202020204" pitchFamily="34" charset="0"/>
                <a:ea typeface="SimSun" panose="02010600030101010101" pitchFamily="2" charset="-122"/>
                <a:cs typeface="Times New Roman" panose="02020603050405020304" pitchFamily="18" charset="0"/>
              </a:rPr>
              <a:t>Definiciones</a:t>
            </a:r>
          </a:p>
          <a:p>
            <a:pPr algn="just">
              <a:lnSpc>
                <a:spcPct val="115000"/>
              </a:lnSpc>
              <a:spcAft>
                <a:spcPts val="0"/>
              </a:spcAf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El Comité es el órgano colegiado encargado de fomentar y vigilar el cumplimiento del Código de Ética y del Código de Conducta, así como de la promoción, consulta y asesoría en temas relacionados con los referidos Códigos.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Además, se encarga de la oportuna, imparcial y correcta aplicación del Protocolo para la Prevención, Atención y Sanción del Hostigamiento Sexual y Acoso Sexual del Instituto Nacional de Transparencia, Acceso a la Información y Protección de Datos Personales, así como del análisis y propuesta al Pleno del Instituto de acciones estructurales y de políticas internas para eliminar la violencia y el acoso laboral.</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dirty="0">
                <a:effectLst/>
                <a:highlight>
                  <a:srgbClr val="FFFF00"/>
                </a:highlight>
                <a:latin typeface="Century Gothic" panose="020B0502020202020204" pitchFamily="34" charset="0"/>
                <a:ea typeface="Calibri" panose="020F0502020204030204" pitchFamily="34" charset="0"/>
                <a:cs typeface="Times New Roman" panose="02020603050405020304" pitchFamily="18"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Aquellos asuntos que reciba el Comité que se encuentren relacionados con denuncias por presuntas conductas de</a:t>
            </a:r>
            <a:r>
              <a:rPr lang="es-MX" sz="1200" dirty="0">
                <a:effectLst/>
                <a:latin typeface="Century Gothic" panose="020B0502020202020204" pitchFamily="34" charset="0"/>
                <a:ea typeface="Calibri" panose="020F0502020204030204" pitchFamily="34" charset="0"/>
                <a:cs typeface="Arial" panose="020B0604020202020204" pitchFamily="34" charset="0"/>
              </a:rPr>
              <a:t>, </a:t>
            </a:r>
            <a:r>
              <a:rPr lang="es-MX" sz="1200" dirty="0">
                <a:effectLst/>
                <a:latin typeface="Century Gothic" panose="020B0502020202020204" pitchFamily="34" charset="0"/>
                <a:ea typeface="Calibri" panose="020F0502020204030204" pitchFamily="34" charset="0"/>
                <a:cs typeface="Times New Roman" panose="02020603050405020304" pitchFamily="18" charset="0"/>
              </a:rPr>
              <a:t>hostigamiento y acoso sexual, además de observar el presente Protocolo, deberán tramitarse conforme al Protocolo para la Prevención, Atención y Sanción del Hostigamiento Sexual y Acoso Sexual del Instituto Nacional de Transparencia, Acceso a la Información y Protección de Datos Personales.</a:t>
            </a:r>
          </a:p>
          <a:p>
            <a:pPr algn="just">
              <a:lnSpc>
                <a:spcPct val="115000"/>
              </a:lnSpc>
              <a:spcAft>
                <a:spcPts val="0"/>
              </a:spcAft>
            </a:pP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El Comité centrará su labor en la emisión de propuestas, observaciones y recomendaciones que fortalezcan la integridad institucional, así como la observancia y aplicación de los códigos de Ética y de Conducta.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dirty="0">
                <a:effectLst/>
                <a:highlight>
                  <a:srgbClr val="D3D3D3"/>
                </a:highlight>
                <a:latin typeface="Century Gothic" panose="020B0502020202020204" pitchFamily="34" charset="0"/>
                <a:ea typeface="Calibri" panose="020F0502020204030204" pitchFamily="34" charset="0"/>
                <a:cs typeface="Times New Roman" panose="02020603050405020304" pitchFamily="18" charset="0"/>
              </a:rPr>
              <a:t>Ante la</a:t>
            </a:r>
            <a:r>
              <a:rPr lang="es-MX" sz="1200" dirty="0">
                <a:solidFill>
                  <a:srgbClr val="000000"/>
                </a:solidFill>
                <a:effectLst/>
                <a:highlight>
                  <a:srgbClr val="D3D3D3"/>
                </a:highlight>
                <a:latin typeface="Century Gothic" panose="020B0502020202020204" pitchFamily="34" charset="0"/>
                <a:ea typeface="Calibri" panose="020F0502020204030204" pitchFamily="34" charset="0"/>
                <a:cs typeface="Times New Roman" panose="02020603050405020304" pitchFamily="18" charset="0"/>
              </a:rPr>
              <a:t> falta de disposición expresa en el presente Protocolo, se aplicarán de manera supletoria las disposiciones de la Ley Federal de Procedimiento Administrativo y el Código Federal de Procedimientos Civiles, para la sustanciación de los procedimientos de denuncia de que conozca el Comité de Ética.</a:t>
            </a:r>
            <a:endParaRPr lang="es-MX" sz="1200" b="1"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02445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Competencia</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824398"/>
          </a:xfrm>
          <a:prstGeom prst="rect">
            <a:avLst/>
          </a:prstGeom>
          <a:noFill/>
        </p:spPr>
        <p:txBody>
          <a:bodyPr wrap="square" rtlCol="0">
            <a:spAutoFit/>
          </a:bodyPr>
          <a:lstStyle/>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El Comité tendrá competencia para conocer, analizar y emitir propuestas, observaciones o recomendaciones respecto de las denuncias, sugerencias o consultas que se presenten relacionadas con los principios, valores y deberes contemplados en los códigos de Ética y de Conducta.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El Comité deberá regir su actuación conforme a los principios de transparencia y rendición de cuentas, certeza, eficiencia y eficacia, máxima publicidad, independencia, imparcialidad, objetividad, legalidad, honradez, profesionalismo, confidencialidad, responsabilidad social y vocación de servicio, igualdad y no discriminación, respeto, entorno ecológico, liderazgo y trabajo en equipo. </a:t>
            </a:r>
          </a:p>
          <a:p>
            <a:pPr algn="just">
              <a:lnSpc>
                <a:spcPct val="115000"/>
              </a:lnSpc>
              <a:spcAft>
                <a:spcPts val="0"/>
              </a:spcAft>
            </a:pPr>
            <a:endParaRPr lang="es-MX" sz="1000" dirty="0">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Además, deberá fundar y motivar todas y cada una de sus propuestas, observaciones o recomendaciones, manteniendo autonomía en sus decisiones.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El Comité, en caso de que la naturaleza del asunto lo permita y de conformidad con las partes, empleará de manera preferente la mediación para prevenir o solucionar conflictos.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Las propuestas, observaciones o recomendaciones que emita el Comité tendrán como finalidad generar un ambiente laboral sano y coadyuvar al desarrollo de una cultura institucional basada en el respeto a los derechos humanos y laborales tanto del personal, como del personal externo.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El Comité podrá establecer los subcomités o comisiones permanentes o temporales que estime necesarios para el cumplimiento de sus funciones.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El Comité dará vistas al Órgano Interno de Control aquellos casos en los que presuntamente se haya incurrido en comportamientos que contravengan el Código de Ética, el Código de Conducta y que constituyan faltas administrativas o hechos de corrupción.</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000" dirty="0">
                <a:effectLst/>
                <a:latin typeface="Century Gothic" panose="020B0502020202020204" pitchFamily="34" charset="0"/>
                <a:ea typeface="Calibri" panose="020F0502020204030204" pitchFamily="34" charset="0"/>
                <a:cs typeface="Times New Roman" panose="02020603050405020304" pitchFamily="18" charset="0"/>
              </a:rPr>
              <a:t>En los casos en que se advierta claramente que el asunto que plantea la persona peticionaria no es competencia del Comité, la Secretaría Técnica, previo acuerdo del Comité, lo canalizará mediante escrito ante las instancias correspondientes.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7310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Excusas, Recusaciones y Suplencias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187896" y="1230947"/>
            <a:ext cx="8704584" cy="4795287"/>
          </a:xfrm>
          <a:prstGeom prst="rect">
            <a:avLst/>
          </a:prstGeom>
          <a:noFill/>
        </p:spPr>
        <p:txBody>
          <a:bodyPr wrap="square" rtlCol="0">
            <a:spAutoFit/>
          </a:bodyPr>
          <a:lstStyle/>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Las personas integrantes del Comité, tanto temporales como permanentes, deberán presentar el escrito de excusa, fundando y motivando el impedimento que consideren se actualiza, para conocer o intervenir en un asunto determinado.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En caso de que el Comité apruebe la excusa, se procederá de la siguiente manera: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Si la excusa es formulada por la persona titular de la Presidencia del Comité, se designará a una persona integrante permanente para que ejerza la suplencia exclusivamente con relación al asunto planteado.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Si la excusa es presentada por cualquier persona integrante del Comité distinta a quien lo preside, la persona impedida se abstendrá de conocer o intervenir en el asunto de que se trate.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Dentro de los tres días hábiles siguientes a la fecha en que haya sido emplazada para comparecer en un procedimiento del Comité, la persona denunciada podrá plantear por escrito, debidamente fundado y motivado, la recusación respecto de alguna o varias personas integrantes. Para lo cual, se observará lo siguiente: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Si se recusa la intervención de la persona titular de la Presidencia del Comité, el escrito deberá presentarse ante la Secretaría Técnica, quien correrá traslado a la persona recusada, misma que dispondrá de cinco días hábiles para expresar los argumentos en contra de la recusación presentada, o bien, para allanarse a ella.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Si se recusa la intervención de cualquiera de las demás personas integrantes del Comité, el escrito deberá presentarse ante la Presidencia del Comité de Ética, quien correrá traslado a la persona recusada, quien dispondrá de cinco días hábiles para expresar los argumentos en contra de la recusación presentada, o bien, para allanarse a ella.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effectLst/>
                <a:latin typeface="Century Gothic" panose="020B0502020202020204" pitchFamily="34" charset="0"/>
                <a:ea typeface="Calibri" panose="020F0502020204030204" pitchFamily="34" charset="0"/>
                <a:cs typeface="Times New Roman" panose="02020603050405020304" pitchFamily="18" charset="0"/>
              </a:rPr>
              <a:t>Posteriormente, el Comité decidirá si confirma o desecha la recusación planteada. En caso de resultar fundada la recusación, se procederá de acuerdo con lo establecido en el párrafo segundo del artículo 14.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200"/>
              </a:spcBef>
              <a:spcAft>
                <a:spcPts val="0"/>
              </a:spcAft>
            </a:pPr>
            <a:endParaRPr lang="es-MX" sz="1200" b="1"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842080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Turno de los Asuntos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606133"/>
          </a:xfrm>
          <a:prstGeom prst="rect">
            <a:avLst/>
          </a:prstGeom>
          <a:noFill/>
        </p:spPr>
        <p:txBody>
          <a:bodyPr wrap="square" rtlCol="0">
            <a:spAutoFit/>
          </a:bodyPr>
          <a:lstStyle/>
          <a:p>
            <a:pPr algn="just">
              <a:lnSpc>
                <a:spcPct val="115000"/>
              </a:lnSpc>
              <a:spcAft>
                <a:spcPts val="0"/>
              </a:spcAft>
              <a:tabLst>
                <a:tab pos="2105025" algn="l"/>
              </a:tabLst>
            </a:pPr>
            <a:r>
              <a:rPr lang="es-MX" sz="1600" dirty="0">
                <a:effectLst/>
                <a:ea typeface="Calibri" panose="020F0502020204030204" pitchFamily="34" charset="0"/>
                <a:cs typeface="Times New Roman" panose="02020603050405020304" pitchFamily="18" charset="0"/>
              </a:rPr>
              <a:t>Las denuncias que sean presentadas al Comité serán turnadas conforme al siguiente orden:</a:t>
            </a:r>
          </a:p>
          <a:p>
            <a:pPr algn="just">
              <a:lnSpc>
                <a:spcPct val="115000"/>
              </a:lnSpc>
              <a:spcAft>
                <a:spcPts val="0"/>
              </a:spcAft>
              <a:tabLst>
                <a:tab pos="2105025" algn="l"/>
              </a:tabLst>
            </a:pPr>
            <a:r>
              <a:rPr lang="es-MX" sz="1600" dirty="0">
                <a:effectLst/>
                <a:ea typeface="Calibri" panose="020F0502020204030204" pitchFamily="34" charset="0"/>
                <a:cs typeface="Times New Roman" panose="02020603050405020304" pitchFamily="18" charset="0"/>
              </a:rPr>
              <a:t> </a:t>
            </a:r>
          </a:p>
          <a:p>
            <a:pPr marL="342900" lvl="0" indent="-342900" algn="just">
              <a:lnSpc>
                <a:spcPct val="115000"/>
              </a:lnSpc>
              <a:spcAft>
                <a:spcPts val="0"/>
              </a:spcAft>
              <a:buFont typeface="+mj-lt"/>
              <a:buAutoNum type="arabicPeriod"/>
              <a:tabLst>
                <a:tab pos="2105025" algn="l"/>
              </a:tabLst>
            </a:pPr>
            <a:r>
              <a:rPr lang="es-MX" sz="1600" dirty="0">
                <a:effectLst/>
                <a:ea typeface="Calibri" panose="020F0502020204030204" pitchFamily="34" charset="0"/>
                <a:cs typeface="Times New Roman" panose="02020603050405020304" pitchFamily="18" charset="0"/>
              </a:rPr>
              <a:t>Integrante temporal que represente el nivel Jefatura de Departamento.</a:t>
            </a:r>
          </a:p>
          <a:p>
            <a:pPr marL="342900" lvl="0" indent="-342900" algn="just">
              <a:lnSpc>
                <a:spcPct val="115000"/>
              </a:lnSpc>
              <a:spcAft>
                <a:spcPts val="0"/>
              </a:spcAft>
              <a:buFont typeface="+mj-lt"/>
              <a:buAutoNum type="arabicPeriod"/>
              <a:tabLst>
                <a:tab pos="2105025" algn="l"/>
              </a:tabLst>
            </a:pPr>
            <a:r>
              <a:rPr lang="es-MX" sz="1600" dirty="0">
                <a:effectLst/>
                <a:ea typeface="Calibri" panose="020F0502020204030204" pitchFamily="34" charset="0"/>
                <a:cs typeface="Times New Roman" panose="02020603050405020304" pitchFamily="18" charset="0"/>
              </a:rPr>
              <a:t>Integrante permanente titular de la Secretaría Ejecutiva.</a:t>
            </a:r>
          </a:p>
          <a:p>
            <a:pPr marL="342900" lvl="0" indent="-342900" algn="just">
              <a:lnSpc>
                <a:spcPct val="115000"/>
              </a:lnSpc>
              <a:spcAft>
                <a:spcPts val="0"/>
              </a:spcAft>
              <a:buFont typeface="+mj-lt"/>
              <a:buAutoNum type="arabicPeriod"/>
              <a:tabLst>
                <a:tab pos="2105025" algn="l"/>
              </a:tabLst>
            </a:pPr>
            <a:r>
              <a:rPr lang="es-MX" sz="1600" dirty="0">
                <a:effectLst/>
                <a:ea typeface="Calibri" panose="020F0502020204030204" pitchFamily="34" charset="0"/>
                <a:cs typeface="Times New Roman" panose="02020603050405020304" pitchFamily="18" charset="0"/>
              </a:rPr>
              <a:t>Integrante temporal que represente el nivel Dirección de Área.</a:t>
            </a:r>
          </a:p>
          <a:p>
            <a:pPr marL="342900" lvl="0" indent="-342900" algn="just">
              <a:lnSpc>
                <a:spcPct val="115000"/>
              </a:lnSpc>
              <a:spcAft>
                <a:spcPts val="0"/>
              </a:spcAft>
              <a:buFont typeface="+mj-lt"/>
              <a:buAutoNum type="arabicPeriod"/>
              <a:tabLst>
                <a:tab pos="2105025" algn="l"/>
              </a:tabLst>
            </a:pPr>
            <a:r>
              <a:rPr lang="es-MX" sz="1600" dirty="0">
                <a:effectLst/>
                <a:ea typeface="Calibri" panose="020F0502020204030204" pitchFamily="34" charset="0"/>
                <a:cs typeface="Times New Roman" panose="02020603050405020304" pitchFamily="18" charset="0"/>
              </a:rPr>
              <a:t>Integrante permanente titular de la Dirección General de Asuntos Jurídicos.</a:t>
            </a:r>
          </a:p>
          <a:p>
            <a:pPr marL="342900" lvl="0" indent="-342900" algn="just">
              <a:lnSpc>
                <a:spcPct val="115000"/>
              </a:lnSpc>
              <a:spcAft>
                <a:spcPts val="0"/>
              </a:spcAft>
              <a:buFont typeface="+mj-lt"/>
              <a:buAutoNum type="arabicPeriod"/>
              <a:tabLst>
                <a:tab pos="2105025" algn="l"/>
              </a:tabLst>
            </a:pPr>
            <a:r>
              <a:rPr lang="es-MX" sz="1600" dirty="0">
                <a:effectLst/>
                <a:ea typeface="Calibri" panose="020F0502020204030204" pitchFamily="34" charset="0"/>
                <a:cs typeface="Times New Roman" panose="02020603050405020304" pitchFamily="18" charset="0"/>
              </a:rPr>
              <a:t>Integrante temporal que represente el nivel Subdirección de Área.</a:t>
            </a:r>
          </a:p>
          <a:p>
            <a:pPr marL="342900" lvl="0" indent="-342900" algn="just">
              <a:lnSpc>
                <a:spcPct val="115000"/>
              </a:lnSpc>
              <a:spcAft>
                <a:spcPts val="0"/>
              </a:spcAft>
              <a:buFont typeface="+mj-lt"/>
              <a:buAutoNum type="arabicPeriod"/>
              <a:tabLst>
                <a:tab pos="2105025" algn="l"/>
              </a:tabLst>
            </a:pPr>
            <a:r>
              <a:rPr lang="es-MX" sz="1600" dirty="0">
                <a:effectLst/>
                <a:ea typeface="Calibri" panose="020F0502020204030204" pitchFamily="34" charset="0"/>
                <a:cs typeface="Times New Roman" panose="02020603050405020304" pitchFamily="18" charset="0"/>
              </a:rPr>
              <a:t>Integrante permanente titular de la Dirección General de Administración.</a:t>
            </a:r>
          </a:p>
          <a:p>
            <a:pPr marL="342900" lvl="0" indent="-342900" algn="just">
              <a:lnSpc>
                <a:spcPct val="115000"/>
              </a:lnSpc>
              <a:spcAft>
                <a:spcPts val="0"/>
              </a:spcAft>
              <a:buFont typeface="+mj-lt"/>
              <a:buAutoNum type="arabicPeriod"/>
              <a:tabLst>
                <a:tab pos="2105025" algn="l"/>
              </a:tabLst>
            </a:pPr>
            <a:r>
              <a:rPr lang="es-MX" sz="1600" dirty="0">
                <a:effectLst/>
                <a:ea typeface="Calibri" panose="020F0502020204030204" pitchFamily="34" charset="0"/>
                <a:cs typeface="Times New Roman" panose="02020603050405020304" pitchFamily="18" charset="0"/>
              </a:rPr>
              <a:t>Integrante temporal que represente el nivel Operativo.</a:t>
            </a:r>
          </a:p>
          <a:p>
            <a:pPr>
              <a:lnSpc>
                <a:spcPct val="115000"/>
              </a:lnSpc>
              <a:spcAft>
                <a:spcPts val="0"/>
              </a:spcAft>
              <a:tabLst>
                <a:tab pos="2105025" algn="l"/>
              </a:tabLst>
            </a:pPr>
            <a:r>
              <a:rPr lang="es-MX" sz="1600" dirty="0">
                <a:effectLst/>
                <a:highlight>
                  <a:srgbClr val="FFFF00"/>
                </a:highlight>
                <a:ea typeface="Calibri" panose="020F0502020204030204" pitchFamily="34" charset="0"/>
                <a:cs typeface="Times New Roman" panose="02020603050405020304" pitchFamily="18" charset="0"/>
              </a:rPr>
              <a:t> </a:t>
            </a:r>
            <a:endParaRPr lang="es-MX" sz="1600" dirty="0">
              <a:effectLst/>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600" dirty="0">
                <a:effectLst/>
                <a:ea typeface="Calibri" panose="020F0502020204030204" pitchFamily="34" charset="0"/>
                <a:cs typeface="Times New Roman" panose="02020603050405020304" pitchFamily="18" charset="0"/>
              </a:rPr>
              <a:t>En caso de que la persona ponente encargada de la sustanciación de algún asunto dejara de laborar para el Instituto o concluyera su período de encargo en el Comité, se turnará el expediente correspondiente a la </a:t>
            </a:r>
            <a:r>
              <a:rPr lang="es-MX" sz="1600" dirty="0">
                <a:effectLst/>
                <a:highlight>
                  <a:srgbClr val="D3D3D3"/>
                </a:highlight>
                <a:ea typeface="Calibri" panose="020F0502020204030204" pitchFamily="34" charset="0"/>
                <a:cs typeface="Times New Roman" panose="02020603050405020304" pitchFamily="18" charset="0"/>
              </a:rPr>
              <a:t>persona  siguiente</a:t>
            </a:r>
            <a:r>
              <a:rPr lang="es-MX" sz="1600" dirty="0">
                <a:effectLst/>
                <a:ea typeface="Calibri" panose="020F0502020204030204" pitchFamily="34" charset="0"/>
                <a:cs typeface="Times New Roman" panose="02020603050405020304" pitchFamily="18" charset="0"/>
              </a:rPr>
              <a:t> en estricta observancia a los turnos establecidos.</a:t>
            </a:r>
          </a:p>
          <a:p>
            <a:pPr algn="just">
              <a:lnSpc>
                <a:spcPct val="115000"/>
              </a:lnSpc>
              <a:spcAft>
                <a:spcPts val="0"/>
              </a:spcAft>
              <a:tabLst>
                <a:tab pos="2105025" algn="l"/>
              </a:tabLst>
            </a:pPr>
            <a:r>
              <a:rPr lang="es-MX" sz="1600" dirty="0">
                <a:effectLst/>
                <a:ea typeface="Calibri" panose="020F0502020204030204" pitchFamily="34" charset="0"/>
                <a:cs typeface="Times New Roman" panose="02020603050405020304" pitchFamily="18" charset="0"/>
              </a:rPr>
              <a:t> </a:t>
            </a:r>
          </a:p>
          <a:p>
            <a:pPr algn="just">
              <a:lnSpc>
                <a:spcPct val="115000"/>
              </a:lnSpc>
              <a:spcAft>
                <a:spcPts val="0"/>
              </a:spcAft>
              <a:tabLst>
                <a:tab pos="2105025" algn="l"/>
              </a:tabLst>
            </a:pPr>
            <a:r>
              <a:rPr lang="es-MX" sz="1600" dirty="0">
                <a:effectLst/>
                <a:ea typeface="Calibri" panose="020F0502020204030204" pitchFamily="34" charset="0"/>
                <a:cs typeface="Times New Roman" panose="02020603050405020304" pitchFamily="18" charset="0"/>
              </a:rPr>
              <a:t>La Secretaría Técnica se encargará de la radicación del expediente y del turno a la persona integrante ponente que corresponda.</a:t>
            </a:r>
          </a:p>
        </p:txBody>
      </p:sp>
    </p:spTree>
    <p:extLst>
      <p:ext uri="{BB962C8B-B14F-4D97-AF65-F5344CB8AC3E}">
        <p14:creationId xmlns:p14="http://schemas.microsoft.com/office/powerpoint/2010/main" val="2921590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spc="-100" dirty="0">
                <a:solidFill>
                  <a:srgbClr val="5F147C"/>
                </a:solidFill>
                <a:effectLst>
                  <a:outerShdw blurRad="38100" dist="38100" dir="2700000" algn="tl">
                    <a:srgbClr val="000000">
                      <a:alpha val="43137"/>
                    </a:srgbClr>
                  </a:outerShdw>
                </a:effectLst>
                <a:latin typeface="+mj-lt"/>
                <a:ea typeface="+mj-ea"/>
                <a:cs typeface="+mj-cs"/>
              </a:rPr>
              <a:t>Procedimientos Específicos (Presentación de Denuncias)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51520" y="1268760"/>
            <a:ext cx="8704584" cy="4768037"/>
          </a:xfrm>
          <a:prstGeom prst="rect">
            <a:avLst/>
          </a:prstGeom>
          <a:noFill/>
        </p:spPr>
        <p:txBody>
          <a:bodyPr wrap="square" rtlCol="0">
            <a:spAutoFit/>
          </a:bodyPr>
          <a:lstStyle/>
          <a:p>
            <a:pPr algn="just">
              <a:lnSpc>
                <a:spcPct val="115000"/>
              </a:lnSpc>
              <a:spcAft>
                <a:spcPts val="0"/>
              </a:spcAft>
              <a:tabLst>
                <a:tab pos="2105025" algn="l"/>
              </a:tabLs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Las personas servidoras públicas en el Instituto podrán interponer ante el Comité denuncias relacionadas con el incumplimiento a lo establecido en los Códigos de Ética y/o Código de Conducta.</a:t>
            </a:r>
          </a:p>
          <a:p>
            <a:pPr algn="just">
              <a:lnSpc>
                <a:spcPct val="115000"/>
              </a:lnSpc>
              <a:spcAft>
                <a:spcPts val="0"/>
              </a:spcAft>
              <a:tabLst>
                <a:tab pos="2105025" algn="l"/>
              </a:tabLst>
            </a:pPr>
            <a:endParaRPr lang="es-MX" sz="1200" dirty="0">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La presentación de una denuncia deberá efectuarse a través de los siguientes medios: </a:t>
            </a:r>
            <a:r>
              <a:rPr lang="es-MX" sz="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Correo electrónico: </a:t>
            </a:r>
            <a:r>
              <a:rPr lang="es-MX" sz="1200" u="sng" dirty="0">
                <a:solidFill>
                  <a:srgbClr val="0563C1"/>
                </a:solidFill>
                <a:effectLst/>
                <a:latin typeface="Century Gothic" panose="020B0502020202020204" pitchFamily="34" charset="0"/>
                <a:ea typeface="Calibri" panose="020F0502020204030204" pitchFamily="34" charset="0"/>
                <a:cs typeface="Arial" panose="020B0604020202020204" pitchFamily="34" charset="0"/>
                <a:hlinkClick r:id="rId2"/>
              </a:rPr>
              <a:t>comitedeetica@inai.org.mx</a:t>
            </a:r>
            <a:r>
              <a:rPr lang="es-MX" sz="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 Formulario electrónico disponible en el micrositio; Buzones del Comité de Ética que se encuentran en las escaleras de la planta baja, primer, segundo, tercer y cuarto piso del Instituto; Escrito libre, presentado directamente en las oficinas de la Secretaría Técnica del Comité, ubicada en el cuarto piso del Instituto</a:t>
            </a:r>
          </a:p>
          <a:p>
            <a:pPr algn="just">
              <a:lnSpc>
                <a:spcPct val="115000"/>
              </a:lnSpc>
              <a:spcAft>
                <a:spcPts val="0"/>
              </a:spcAft>
              <a:tabLst>
                <a:tab pos="2105025" algn="l"/>
              </a:tabLst>
            </a:pP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indent="2540" algn="just">
              <a:lnSpc>
                <a:spcPct val="90000"/>
              </a:lnSpc>
              <a:spcAft>
                <a:spcPts val="1005"/>
              </a:spcAft>
            </a:pPr>
            <a:r>
              <a:rPr lang="es-MX" sz="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El escrito de denuncia deberá contener como mínimo los siguientes requisitos: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90000"/>
              </a:lnSpc>
              <a:spcAft>
                <a:spcPts val="0"/>
              </a:spcAft>
              <a:buFont typeface="Arial" panose="020B0604020202020204" pitchFamily="34" charset="0"/>
              <a:buChar char="•"/>
            </a:pPr>
            <a:r>
              <a:rPr lang="es-MX" sz="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Nombre de la persona denunciada y, de ser posible, el cargo que ocupa u ocupaba o el área a la que se encuentra o se encontraba adscrita;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90000"/>
              </a:lnSpc>
              <a:spcAft>
                <a:spcPts val="0"/>
              </a:spcAft>
              <a:buFont typeface="Arial" panose="020B0604020202020204" pitchFamily="34" charset="0"/>
              <a:buChar char="•"/>
            </a:pPr>
            <a:r>
              <a:rPr lang="es-MX" sz="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Domicilio y/o correo electrónico para oír y recibir notificaciones;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3970" lvl="0" indent="-342900" algn="just">
              <a:lnSpc>
                <a:spcPct val="90000"/>
              </a:lnSpc>
              <a:spcAft>
                <a:spcPts val="0"/>
              </a:spcAft>
              <a:buFont typeface="Arial" panose="020B0604020202020204" pitchFamily="34" charset="0"/>
              <a:buChar char="•"/>
            </a:pPr>
            <a:r>
              <a:rPr lang="es-MX" sz="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Descripción clara de los hechos que dieron origen a la denuncia; y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3970" lvl="0" indent="-342900" algn="just">
              <a:lnSpc>
                <a:spcPct val="90000"/>
              </a:lnSpc>
              <a:spcAft>
                <a:spcPts val="0"/>
              </a:spcAft>
              <a:buFont typeface="Arial" panose="020B0604020202020204" pitchFamily="34" charset="0"/>
              <a:buChar char="•"/>
            </a:pPr>
            <a:r>
              <a:rPr lang="es-MX" sz="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Los nombres de las personas que, en su caso, hubieren sido testigos de los hechos narrados, así como cualquier medio de convicción que, en su caso, pudiere aportar.</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b="1"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El Comité asegurará la confidencialidad de los datos proporcionados por la parte denunciante, así como también de la información del caso denunciado en términos de lo dispuesto por la normatividad en materia de protección de datos personales.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entury Gothic" panose="020B0502020202020204" pitchFamily="34" charset="0"/>
                <a:ea typeface="Calibri" panose="020F0502020204030204" pitchFamily="34" charset="0"/>
                <a:cs typeface="Times New Roman" panose="02020603050405020304" pitchFamily="18" charset="0"/>
              </a:rPr>
              <a:t>A toda denuncia, con independencia de si fue anónima o no, se le realizará un seguimiento y se dará respuesta a la misma.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3952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400" spc="-100" dirty="0">
                <a:solidFill>
                  <a:srgbClr val="5F147C"/>
                </a:solidFill>
                <a:effectLst>
                  <a:outerShdw blurRad="38100" dist="38100" dir="2700000" algn="tl">
                    <a:srgbClr val="000000">
                      <a:alpha val="43137"/>
                    </a:srgbClr>
                  </a:outerShdw>
                </a:effectLst>
                <a:latin typeface="+mj-lt"/>
                <a:ea typeface="+mj-ea"/>
                <a:cs typeface="+mj-cs"/>
              </a:rPr>
              <a:t>Procedimientos Específicos (Presentación de Sugerencias y Consultas)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870564"/>
          </a:xfrm>
          <a:prstGeom prst="rect">
            <a:avLst/>
          </a:prstGeom>
          <a:noFill/>
        </p:spPr>
        <p:txBody>
          <a:bodyPr wrap="square" rtlCol="0">
            <a:spAutoFit/>
          </a:bodyPr>
          <a:lstStyle/>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Las personas servidoras  públicas en el Instituto podrán formular sugerencias y consultas al Comité. </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 </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La presentación de una sugerencia o consulta deberá efectuarse preferentemente a través del formato establecido por el Comité para tales efectos. Sin embargo, también pueden ser presentadas mediante escrito libre, medios electrónicos, a través del correo electrónico </a:t>
            </a:r>
            <a:r>
              <a:rPr lang="es-MX" sz="1400" u="sng" dirty="0">
                <a:solidFill>
                  <a:srgbClr val="0563C1"/>
                </a:solidFill>
                <a:effectLst/>
                <a:latin typeface="+mj-lt"/>
                <a:ea typeface="Calibri" panose="020F0502020204030204" pitchFamily="34" charset="0"/>
                <a:cs typeface="Times New Roman" panose="02020603050405020304" pitchFamily="18" charset="0"/>
                <a:hlinkClick r:id="rId2"/>
              </a:rPr>
              <a:t>comitedeetica@inai.org.mx</a:t>
            </a:r>
            <a:r>
              <a:rPr lang="es-MX" sz="1400" u="sng" dirty="0">
                <a:solidFill>
                  <a:srgbClr val="0563C1"/>
                </a:solidFill>
                <a:effectLst/>
                <a:latin typeface="+mj-lt"/>
                <a:ea typeface="Calibri" panose="020F0502020204030204" pitchFamily="34" charset="0"/>
                <a:cs typeface="Times New Roman" panose="02020603050405020304" pitchFamily="18" charset="0"/>
              </a:rPr>
              <a:t>,</a:t>
            </a:r>
            <a:r>
              <a:rPr lang="es-MX" sz="1400" dirty="0">
                <a:effectLst/>
                <a:latin typeface="+mj-lt"/>
                <a:ea typeface="Calibri" panose="020F0502020204030204" pitchFamily="34" charset="0"/>
                <a:cs typeface="Times New Roman" panose="02020603050405020304" pitchFamily="18" charset="0"/>
              </a:rPr>
              <a:t> de los buzones físicos instalados en cada piso del inmueble del Instituto, correspondencia o llamada telefónica, directamente ante la Secretaría Técnica del Comité, o bien, ante cualquier persona integrante del Comité de Ética, aportando los elementos mínimos suficientes para su atención y seguimiento.</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 </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En caso de que alguna persona integrante del Comité reciba directamente  una sugerencia o consulta, deberá remitirla el mismo día a la Secretaría Técnica del Comité para los efectos conducentes.</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 </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A toda sugerencia y consulta, con independencia de si fue anónima o no, se le realizará un seguimiento y se dará respuesta a la persona que la formulase. </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 </a:t>
            </a: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Todas las sugerencias y consultas serán públicas, protegiendo los datos personales de la persona que la formuló.</a:t>
            </a:r>
          </a:p>
          <a:p>
            <a:pPr>
              <a:lnSpc>
                <a:spcPct val="107000"/>
              </a:lnSpc>
              <a:spcAft>
                <a:spcPts val="800"/>
              </a:spcAft>
            </a:pPr>
            <a:r>
              <a:rPr lang="es-MX" sz="1400" dirty="0">
                <a:effectLst/>
                <a:highlight>
                  <a:srgbClr val="00FF00"/>
                </a:highlight>
                <a:latin typeface="+mj-lt"/>
                <a:ea typeface="Calibri" panose="020F0502020204030204" pitchFamily="34" charset="0"/>
                <a:cs typeface="Times New Roman" panose="02020603050405020304" pitchFamily="18" charset="0"/>
              </a:rPr>
              <a:t> </a:t>
            </a:r>
            <a:endParaRPr lang="es-MX" sz="1400" dirty="0">
              <a:effectLst/>
              <a:latin typeface="+mj-lt"/>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mj-lt"/>
                <a:ea typeface="Calibri" panose="020F0502020204030204" pitchFamily="34" charset="0"/>
                <a:cs typeface="Times New Roman" panose="02020603050405020304" pitchFamily="18" charset="0"/>
              </a:rPr>
              <a:t>Ninguna persona podrá alegar haber presentado una denuncia, sugerencia o consulta ante el Comité, mientras ésta no sea presentada de conformidad con lo dispuesto en este Protocolo de Actuación.</a:t>
            </a:r>
            <a:endParaRPr lang="es-MX" sz="1400" b="1" dirty="0">
              <a:solidFill>
                <a:srgbClr val="2E74B5"/>
              </a:solidFill>
              <a:effectLst/>
              <a:latin typeface="+mj-lt"/>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405937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000" spc="-100" dirty="0">
                <a:solidFill>
                  <a:srgbClr val="5F147C"/>
                </a:solidFill>
                <a:effectLst>
                  <a:outerShdw blurRad="38100" dist="38100" dir="2700000" algn="tl">
                    <a:srgbClr val="000000">
                      <a:alpha val="43137"/>
                    </a:srgbClr>
                  </a:outerShdw>
                </a:effectLst>
                <a:latin typeface="+mj-lt"/>
                <a:ea typeface="+mj-ea"/>
                <a:cs typeface="+mj-cs"/>
              </a:rPr>
              <a:t>Procedimientos Específicos (Recepción de denuncias, sugerencias y consultas)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5273110"/>
          </a:xfrm>
          <a:prstGeom prst="rect">
            <a:avLst/>
          </a:prstGeom>
          <a:noFill/>
        </p:spPr>
        <p:txBody>
          <a:bodyPr wrap="square" rtlCol="0">
            <a:spAutoFit/>
          </a:bodyPr>
          <a:lstStyle/>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Se podrán admitir denuncias anónimas siempre que en éstas se identifique al menos un medio objetivo que permita evidenciar el hecho presuntamente irregular, o bien al menos a una persona que le consten los hechos, o indicios que permitan advertir la presunta falta y/o incumplimiento al Código de Ética o al Código de Conducta.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En caso de recibir denuncias que no permitan advertir la presunta falta o incumplimiento, o que no aporten elementos objetivos que acrediten su veracidad, el Comité, a través de su Secretaría Técnica, solicitará a la persona denunciante, por única vez, que aporte los elementos mínimos requeridos.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En caso de no hacerlo, o de que la información proporcionada no aporte mayores elementos a los originalmente ofrecidos, se determinará la improcedencia correspondiente.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Una vez recibida la denuncia, sugerencia o consulta la Secretaría Técnica del Comité procederá a registrarla en el Libro Índice clasificándolo con el numeral ordinario que le corresponda.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r>
              <a:rPr lang="es-MX" sz="1400" dirty="0">
                <a:solidFill>
                  <a:srgbClr val="000000"/>
                </a:solidFill>
                <a:effectLst/>
                <a:latin typeface="Arial" panose="020B0604020202020204" pitchFamily="34" charset="0"/>
                <a:ea typeface="Calibri" panose="020F0502020204030204" pitchFamily="34" charset="0"/>
              </a:rPr>
              <a:t> </a:t>
            </a: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Cuando los hechos narrados en una denuncia afecten únicamente a la persona que la presentó, las personas integrantes del Comité podrán intentar una conciliación entre las partes involucradas, siempre con el interés de respetar los principios y valores contenidos en el Código y en el Código de Conducta.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200"/>
              </a:spcBef>
              <a:spcAft>
                <a:spcPts val="0"/>
              </a:spcAft>
            </a:pPr>
            <a:endParaRPr lang="es-MX" sz="1200" b="1"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53866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000" spc="-100" dirty="0">
                <a:solidFill>
                  <a:srgbClr val="5F147C"/>
                </a:solidFill>
                <a:effectLst>
                  <a:outerShdw blurRad="38100" dist="38100" dir="2700000" algn="tl">
                    <a:srgbClr val="000000">
                      <a:alpha val="43137"/>
                    </a:srgbClr>
                  </a:outerShdw>
                </a:effectLst>
                <a:latin typeface="+mj-lt"/>
                <a:ea typeface="+mj-ea"/>
                <a:cs typeface="+mj-cs"/>
              </a:rPr>
              <a:t>Procedimientos Específicos (Procedimiento en Materia de Denuncias)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718599"/>
          </a:xfrm>
          <a:prstGeom prst="rect">
            <a:avLst/>
          </a:prstGeom>
          <a:noFill/>
        </p:spPr>
        <p:txBody>
          <a:bodyPr wrap="square" rtlCol="0">
            <a:spAutoFit/>
          </a:bodyPr>
          <a:lstStyle/>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Recibida una denuncia, se procederá de la siguiente manera: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 ST informará a la Presidencia del Comité sobre la recepción de la denuncia y el número de expediente asignado.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 ST, por instrucciones de la Presidencia del Comité, informará a las personas integrantes del mismo sobre la recepción de la denuncia.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 ST elaborará un informe en el cual señale la fecha de recepción de la denuncia, así como una síntesis de los hechos probablemente constitutivos de actos contrarios a los principios, valores y deberes establecidos en los códigos de Ética y de Conducta.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En caso de advertir conductas que por su naturaleza requieran proveer protección inmediata a la persona denunciante, la ST lo hará del conocimiento del Comité para que éste emita una recomendación preventiva al titular de la unidad administrativa de adscripción de la persona denunciante, o en su caso, el superior de éste,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En caso de que la denuncia describa conductas en las que se pueda desprender la existencia de hostigamiento y acoso sexual, sin que ello signifique tener como ciertos los hechos, se actuará conforme a lo establecido en el Protocolo para la Prevención, Atención y Sanción del Hostigamiento Sexual y Acoso Sexual del INAI.</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Las personas integrantes del Comité deberán sesionar para conocer íntegramente la denuncia de que se trate, dentro de los diez días hábiles posteriores a su recepción; en los casos que se requieran medidas excepcionales para proteger la integridad de la persona denunciante, el Comité sesionará  dentro de los tres días hábiles posteriores a su recepción.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El Comité calificará la denuncia respecto a si existe un probable incumplimiento al Código de Ética o al Código de Conducta y, en caso de que determine que no es de su competencia, lo notificará a la persona que presentó la denuncia y orientará ante las instancias correspondientes.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Si el Comité determina que existe un probable incumplimiento, se tendrá por admitida la denuncia y se iniciará la fase indagatoria de los hechos materia de la denuncia presentada.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endParaRPr lang="es-MX" sz="1000" b="1" dirty="0">
              <a:solidFill>
                <a:srgbClr val="2E74B5"/>
              </a:solidFill>
              <a:effectLst/>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124705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000" spc="-100" dirty="0">
                <a:solidFill>
                  <a:srgbClr val="5F147C"/>
                </a:solidFill>
                <a:effectLst>
                  <a:outerShdw blurRad="38100" dist="38100" dir="2700000" algn="tl">
                    <a:srgbClr val="000000">
                      <a:alpha val="43137"/>
                    </a:srgbClr>
                  </a:outerShdw>
                </a:effectLst>
                <a:latin typeface="+mj-lt"/>
                <a:ea typeface="+mj-ea"/>
                <a:cs typeface="+mj-cs"/>
              </a:rPr>
              <a:t>Procedimientos Específicos (Procedimiento en Materia de Denuncias)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289700"/>
          </a:xfrm>
          <a:prstGeom prst="rect">
            <a:avLst/>
          </a:prstGeom>
          <a:noFill/>
        </p:spPr>
        <p:txBody>
          <a:bodyPr wrap="square" rtlCol="0">
            <a:spAutoFit/>
          </a:bodyPr>
          <a:lstStyle/>
          <a:p>
            <a:pPr marL="342900" lvl="0" indent="-342900" algn="just">
              <a:lnSpc>
                <a:spcPct val="115000"/>
              </a:lnSpc>
              <a:spcAft>
                <a:spcPts val="0"/>
              </a:spcAft>
              <a:buFont typeface="Symbol" panose="05050102010706020507" pitchFamily="18" charset="2"/>
              <a:buChar char=""/>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El Comité designará a una persona integrante conforme al turno establecido en este Protocolo de Actuación, quien deberá dedicar el tiempo y esfuerzo necesarios para dar seguimiento a los asuntos que se le sometan, recabar la información necesaria y solicitar la colaboración y apoyo que considere oportunos. Asimismo, tendrá a su cargo desarrollar la fase indagatoria conforme a los siguientes parámetros:</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0"/>
              </a:spcAft>
              <a:buFont typeface="Courier New" panose="02070309020205020404" pitchFamily="49" charset="0"/>
              <a:buChar char="o"/>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Plazo de la investigación. La persona ponente dispondrá de un término de cuarenta y cinco días hábiles para elaborar la investigación y allegarse de toda la información pertinente, plazo que empezará a computarse a partir del día hábil siguiente al turno del asunto.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899160"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Este término podrá ampliarse por un periodo de veinte días hábiles adicionales a petición de la persona ponente cuando se requiera profundizar en la información de que se disponga o se requieran adicionar diligencias para mejor proveer para el perfeccionamiento de la investigación.</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906780"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Violaciones de los códigos de Ética y de Conducta. La persona ponente ceñirá su actuación a probables incumplimientos de los códigos de Ética y de Conducta por lo que, en caso de advertir probables violaciones en materia de responsabilidades administrativas o de otra índole, deberá informar de ello al Comité recomendando dar vista al Órgano Interno de Control del Instituto o a la autoridad competente.</a:t>
            </a:r>
            <a:endParaRPr lang="es-MX" sz="1400" b="1" dirty="0">
              <a:solidFill>
                <a:srgbClr val="2E74B5"/>
              </a:solidFill>
              <a:effectLst/>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505637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000" spc="-100" dirty="0">
                <a:solidFill>
                  <a:srgbClr val="5F147C"/>
                </a:solidFill>
                <a:effectLst>
                  <a:outerShdw blurRad="38100" dist="38100" dir="2700000" algn="tl">
                    <a:srgbClr val="000000">
                      <a:alpha val="43137"/>
                    </a:srgbClr>
                  </a:outerShdw>
                </a:effectLst>
                <a:latin typeface="+mj-lt"/>
                <a:ea typeface="+mj-ea"/>
                <a:cs typeface="+mj-cs"/>
              </a:rPr>
              <a:t>Procedimientos Específicos (Procedimiento en Materia de Denuncias)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628800"/>
            <a:ext cx="8704584" cy="4327210"/>
          </a:xfrm>
          <a:prstGeom prst="rect">
            <a:avLst/>
          </a:prstGeom>
          <a:noFill/>
        </p:spPr>
        <p:txBody>
          <a:bodyPr wrap="square" rtlCol="0">
            <a:spAutoFit/>
          </a:bodyPr>
          <a:lstStyle/>
          <a:p>
            <a:pPr marL="228600"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Para el cumplimiento de su mandato, la persona ponente dispondrá de las siguientes facultades para recabar los elementos probatorios que le conduzcan a la verdad. Estas facultades son:</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Entrevistar a las partes involucradas o al personal que tuviere relación con el hecho denunciado.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Solicitar a las partes involucradas las pruebas documentales que acrediten los hechos.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Entrevistar y recabar las declaraciones de las personas señaladas como testigos, previo consentimiento de las mismas.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Recibir y valorar todo tipo de pruebas con excepción de las periciales.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Las personas integrantes del Comité podrán prestar el apoyo que la persona ponente requiera para la tramitación y atención correspondientes.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 persona ponente citará a la persona denunciante para que ratifique personalmente su denuncia, así como para que señale toda la información con que cuente y, en su caso, los medios probatorios con los que disponga para acreditar sus manifestaciones, o bien, para que mencione el lugar donde se encuentren.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En el caso de denuncias anónimas, la valoración de los elementos se realizará únicamente con los testigos mencionados en la denuncia, previo consentimiento y manifestación de la voluntad de los mismos, y con los medios probatorios establecidos. En caso de existir un medio de contacto anónimo se podrán solicitar mayores elementos por dicha vía.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endParaRPr lang="es-MX" sz="1000" b="1" dirty="0">
              <a:solidFill>
                <a:srgbClr val="2E74B5"/>
              </a:solidFill>
              <a:effectLst/>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46546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000" spc="-100" dirty="0">
                <a:solidFill>
                  <a:srgbClr val="5F147C"/>
                </a:solidFill>
                <a:effectLst>
                  <a:outerShdw blurRad="38100" dist="38100" dir="2700000" algn="tl">
                    <a:srgbClr val="000000">
                      <a:alpha val="43137"/>
                    </a:srgbClr>
                  </a:outerShdw>
                </a:effectLst>
                <a:latin typeface="+mj-lt"/>
                <a:ea typeface="+mj-ea"/>
                <a:cs typeface="+mj-cs"/>
              </a:rPr>
              <a:t>Procedimientos Específicos (Procedimiento en Materia de Denuncias)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539576"/>
          </a:xfrm>
          <a:prstGeom prst="rect">
            <a:avLst/>
          </a:prstGeom>
          <a:noFill/>
        </p:spPr>
        <p:txBody>
          <a:bodyPr wrap="square" rtlCol="0">
            <a:spAutoFit/>
          </a:bodyPr>
          <a:lstStyle/>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 persona ponente citará a la persona denunciada y hará de su conocimiento el contenido de la denuncia existente, en su caso, el nombre de la parte denunciante, así como los medios probatorios aportados. Asimismo, le permitirá manifestar lo que a sus intereses convenga en un término de cinco días hábiles, que se computarán a partir del día siguiente a su notificación, periodo en el que podrá aportar las pruebas que estime pertinentes para su defensa.</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La persona</a:t>
            </a:r>
            <a:r>
              <a:rPr lang="es-MX" sz="1200" b="1" dirty="0">
                <a:effectLst/>
                <a:latin typeface="Calibri" panose="020F0502020204030204" pitchFamily="34" charset="0"/>
                <a:ea typeface="Calibri" panose="020F0502020204030204" pitchFamily="34" charset="0"/>
                <a:cs typeface="Calibri" panose="020F0502020204030204" pitchFamily="34" charset="0"/>
              </a:rPr>
              <a:t> </a:t>
            </a:r>
            <a:r>
              <a:rPr lang="es-MX" sz="1200" dirty="0">
                <a:effectLst/>
                <a:latin typeface="Calibri" panose="020F0502020204030204" pitchFamily="34" charset="0"/>
                <a:ea typeface="Calibri" panose="020F0502020204030204" pitchFamily="34" charset="0"/>
                <a:cs typeface="Calibri" panose="020F0502020204030204" pitchFamily="34" charset="0"/>
              </a:rPr>
              <a:t>ponente, con el apoyo de la Secretaría Técnica, elaborará las actas correspondientes que contendrán las declaraciones expresadas por las partes, así como las efectuadas por los testigos que, en su caso, hayan sido señalados. Se deberán documentar todas las acciones que se realicen.</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Al término de la investigación del caso, la persona ponente dispondrá de quince días hábiles para elaborar un proyecto que contendrá una síntesis de este, así como la descripción de las acciones efectuadas y las propuestas fundadas y motivadas sobre las recomendaciones que estime pertinentes, las cuales versarán en mejorar el ambiente laboral institucional y en el respeto a los derechos humanos y laborales.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El referido proyecto será entregado a la Secretaría Técnica del Comité para que, a su vez, lo haga llegar a las personas integrantes del mismo, quienes deberán sesionar dentro de los diez días hábiles siguientes de su recepción con objeto de realizar su análisis, discusión y, en su caso, aprobación.</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200" dirty="0">
                <a:effectLst/>
                <a:latin typeface="Calibri" panose="020F0502020204030204" pitchFamily="34" charset="0"/>
                <a:ea typeface="Calibri" panose="020F0502020204030204" pitchFamily="34" charset="0"/>
                <a:cs typeface="Calibri" panose="020F0502020204030204" pitchFamily="34" charset="0"/>
              </a:rPr>
              <a:t>Los miembros del Comité presentarán sus conclusiones y si se considera acreditado un incumplimiento o violación al Código de Ética o al Código de Conducta, se determinarán las observaciones y, en su caso, las recomendaciones necesarias para subsanar la falta y evitarla en el futuro.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89476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000" spc="-100" dirty="0">
                <a:solidFill>
                  <a:srgbClr val="5F147C"/>
                </a:solidFill>
                <a:effectLst>
                  <a:outerShdw blurRad="38100" dist="38100" dir="2700000" algn="tl">
                    <a:srgbClr val="000000">
                      <a:alpha val="43137"/>
                    </a:srgbClr>
                  </a:outerShdw>
                </a:effectLst>
                <a:latin typeface="+mj-lt"/>
                <a:ea typeface="+mj-ea"/>
                <a:cs typeface="+mj-cs"/>
              </a:rPr>
              <a:t>Procedimientos Específicos (Procedimiento en Materia de Denuncias)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785221"/>
          </a:xfrm>
          <a:prstGeom prst="rect">
            <a:avLst/>
          </a:prstGeom>
          <a:noFill/>
        </p:spPr>
        <p:txBody>
          <a:bodyPr wrap="square" rtlCol="0">
            <a:spAutoFit/>
          </a:bodyPr>
          <a:lstStyle/>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Las observaciones o recomendaciones que emita el Comité se encaminarán a mejorar el clima laboral y evitar la reiteración de conductas para propiciar un ambiente laboral sano y una cultura institucional basada en el respeto a los derechos humanos y laborales.</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De estimar la existencia de una conducta grave, una probable responsabilidad administrativa o hecho de corrupción, el Comité de Ética tramitará ante el Órgano Interno de Control del Instituto el caso correspondiente para que proceda conforme a sus facultades.</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En caso de que por la naturaleza de la falta se haya dado vista al Órgano Interno de Control, el Comité dará por concluida su participación en el caso y a petición expresa y escrita del denunciante, únicamente podrá realizar labores de acompañamiento para la pronta resolución del conflicto, respetando la autonomía técnica y de gestión del Órgano Interno de Control.</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La Presidencia del Comité comunicará a la persona denunciante, al denunciado y al titular de la unidad administrativa a la que se encuentra adscrita la persona denunciada, las observaciones o recomendaciones del Comité, mismas que tendrán carácter vinculante para el personal involucrado.</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alibri" panose="020F0502020204030204" pitchFamily="34" charset="0"/>
                <a:ea typeface="Calibri" panose="020F0502020204030204" pitchFamily="34" charset="0"/>
                <a:cs typeface="Calibri" panose="020F0502020204030204" pitchFamily="34" charset="0"/>
              </a:rPr>
              <a:t>El Presidente del Comité solicitará a la Dirección de Desarrollo Humano y Organizacional del Instituto, que se integre copia de las resoluciones en el expediente personal de las personas involucradas.</a:t>
            </a:r>
            <a:endParaRPr lang="es-MX" sz="1400" b="1" dirty="0">
              <a:solidFill>
                <a:srgbClr val="2E74B5"/>
              </a:solidFill>
              <a:effectLst/>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936075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7896" y="764704"/>
            <a:ext cx="8704584" cy="64807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000" spc="-100" dirty="0">
                <a:solidFill>
                  <a:srgbClr val="5F147C"/>
                </a:solidFill>
                <a:effectLst>
                  <a:outerShdw blurRad="38100" dist="38100" dir="2700000" algn="tl">
                    <a:srgbClr val="000000">
                      <a:alpha val="43137"/>
                    </a:srgbClr>
                  </a:outerShdw>
                </a:effectLst>
                <a:latin typeface="+mj-lt"/>
                <a:ea typeface="+mj-ea"/>
                <a:cs typeface="+mj-cs"/>
              </a:rPr>
              <a:t>Procedimientos Específicos (Procedimiento en materia de Sugerencias y Consultas)</a:t>
            </a:r>
          </a:p>
        </p:txBody>
      </p:sp>
      <p:sp>
        <p:nvSpPr>
          <p:cNvPr id="2" name="AutoShape 4" descr="Resultado de imagen para sistema nacional de transparencia"/>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7AC3BA72-3226-4F72-9569-6F7520B7CC4F}"/>
              </a:ext>
            </a:extLst>
          </p:cNvPr>
          <p:cNvSpPr txBox="1"/>
          <p:nvPr/>
        </p:nvSpPr>
        <p:spPr>
          <a:xfrm>
            <a:off x="219708" y="1412776"/>
            <a:ext cx="8704584" cy="4288097"/>
          </a:xfrm>
          <a:prstGeom prst="rect">
            <a:avLst/>
          </a:prstGeom>
          <a:noFill/>
        </p:spPr>
        <p:txBody>
          <a:bodyPr wrap="square" rtlCol="0">
            <a:spAutoFit/>
          </a:bodyPr>
          <a:lstStyle/>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Para la atención de sugerencias y consultas, la Secretaría Técnica elaborará un informe en el cual se asiente la fecha de recepción y una síntesis de las mismas. Este informe será entregado a las personas integrantes del Comité a fin de que conozcan íntegramente la sugerencia o consulta de que se trate en la siguiente sesión, expresando las determinaciones aplicables al caso concreto.</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Con base en lo discutido, el Comité instruirá a la Secretaría Técnica para que se encargue de la elaboración del proyecto de acuerdo sobre la sugerencia o consulta formulada.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La Secretaría Técnica dispondrá de un término improrrogable de treinta días hábiles para la elaboración y presentación del proyecto de acuerdo, el cual será objeto de análisis, discusión y, en su caso, aprobación por parte del Comité.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Las personas integrantes del Comité podrán prestar el apoyo que la Secretaría Técnica requiera para la sustanciación correspondiente.</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2105025" algn="l"/>
              </a:tabLst>
            </a:pPr>
            <a:r>
              <a:rPr lang="es-MX" sz="1400" dirty="0">
                <a:effectLst/>
                <a:latin typeface="Century Gothic" panose="020B0502020202020204" pitchFamily="34" charset="0"/>
                <a:ea typeface="Calibri" panose="020F0502020204030204" pitchFamily="34" charset="0"/>
                <a:cs typeface="Times New Roman" panose="02020603050405020304" pitchFamily="18" charset="0"/>
              </a:rPr>
              <a:t>La Secretaría Técnica deberá circular el proyecto entre las personas integrantes del Comité, por lo menos diez días hábiles antes de la celebración de la sesión en que se someterá a discusión.</a:t>
            </a:r>
            <a:endParaRPr lang="es-MX" sz="1400" b="1" dirty="0">
              <a:solidFill>
                <a:srgbClr val="2E74B5"/>
              </a:solidFill>
              <a:effectLst/>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7257338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0" y="0"/>
            <a:ext cx="9144000" cy="4110487"/>
          </a:xfrm>
          <a:prstGeom prst="rect">
            <a:avLst/>
          </a:prstGeom>
          <a:solidFill>
            <a:schemeClr val="accent4">
              <a:lumMod val="20000"/>
              <a:lumOff val="80000"/>
            </a:schemeClr>
          </a:solidFill>
          <a:ln>
            <a:solidFill>
              <a:srgbClr val="E4C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Imagen 1" descr="presentacion_ley_transparencia-04.jpg"/>
          <p:cNvPicPr>
            <a:picLocks noChangeAspect="1"/>
          </p:cNvPicPr>
          <p:nvPr/>
        </p:nvPicPr>
        <p:blipFill rotWithShape="1">
          <a:blip r:embed="rId3">
            <a:extLst>
              <a:ext uri="{28A0092B-C50C-407E-A947-70E740481C1C}">
                <a14:useLocalDpi xmlns:a14="http://schemas.microsoft.com/office/drawing/2010/main" val="0"/>
              </a:ext>
            </a:extLst>
          </a:blip>
          <a:srcRect t="27544" b="45193"/>
          <a:stretch/>
        </p:blipFill>
        <p:spPr>
          <a:xfrm>
            <a:off x="-5738" y="4697760"/>
            <a:ext cx="9180512" cy="2160240"/>
          </a:xfrm>
          <a:prstGeom prst="rect">
            <a:avLst/>
          </a:prstGeom>
        </p:spPr>
      </p:pic>
      <p:sp>
        <p:nvSpPr>
          <p:cNvPr id="13" name="12 Rectángulo"/>
          <p:cNvSpPr/>
          <p:nvPr/>
        </p:nvSpPr>
        <p:spPr>
          <a:xfrm>
            <a:off x="0" y="4139952"/>
            <a:ext cx="9180512" cy="58519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accent4">
                  <a:lumMod val="75000"/>
                </a:schemeClr>
              </a:solidFill>
            </a:endParaRPr>
          </a:p>
        </p:txBody>
      </p:sp>
      <p:sp>
        <p:nvSpPr>
          <p:cNvPr id="9" name="Título 1"/>
          <p:cNvSpPr txBox="1">
            <a:spLocks/>
          </p:cNvSpPr>
          <p:nvPr/>
        </p:nvSpPr>
        <p:spPr>
          <a:xfrm>
            <a:off x="683568" y="3150096"/>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400" b="1" dirty="0">
                <a:solidFill>
                  <a:schemeClr val="accent4">
                    <a:lumMod val="75000"/>
                  </a:schemeClr>
                </a:solidFill>
                <a:latin typeface="Arial" pitchFamily="34" charset="0"/>
                <a:cs typeface="Arial" pitchFamily="34" charset="0"/>
              </a:rPr>
              <a:t>Mtro. Gonzalo Sánchez de Tagle Pérez Salazar</a:t>
            </a:r>
          </a:p>
          <a:p>
            <a:r>
              <a:rPr lang="es-MX" sz="2400" b="1" dirty="0">
                <a:solidFill>
                  <a:schemeClr val="accent4">
                    <a:lumMod val="75000"/>
                  </a:schemeClr>
                </a:solidFill>
                <a:latin typeface="Arial" pitchFamily="34" charset="0"/>
                <a:cs typeface="Arial" pitchFamily="34" charset="0"/>
              </a:rPr>
              <a:t>Director General de Asuntos Jurídicos</a:t>
            </a:r>
            <a:br>
              <a:rPr lang="es-MX" sz="2400" b="1" dirty="0">
                <a:solidFill>
                  <a:schemeClr val="accent4">
                    <a:lumMod val="75000"/>
                  </a:schemeClr>
                </a:solidFill>
                <a:latin typeface="Arial" pitchFamily="34" charset="0"/>
                <a:cs typeface="Arial" pitchFamily="34" charset="0"/>
              </a:rPr>
            </a:br>
            <a:endParaRPr lang="es-MX" sz="2400" b="1" dirty="0">
              <a:solidFill>
                <a:schemeClr val="accent4">
                  <a:lumMod val="75000"/>
                </a:schemeClr>
              </a:solidFill>
              <a:latin typeface="Arial" pitchFamily="34" charset="0"/>
              <a:cs typeface="Arial" pitchFamily="34" charset="0"/>
            </a:endParaRPr>
          </a:p>
        </p:txBody>
      </p:sp>
      <p:sp>
        <p:nvSpPr>
          <p:cNvPr id="10" name="9 Rectángulo"/>
          <p:cNvSpPr/>
          <p:nvPr/>
        </p:nvSpPr>
        <p:spPr>
          <a:xfrm>
            <a:off x="3719131" y="4234190"/>
            <a:ext cx="1479892" cy="369332"/>
          </a:xfrm>
          <a:prstGeom prst="rect">
            <a:avLst/>
          </a:prstGeom>
        </p:spPr>
        <p:txBody>
          <a:bodyPr wrap="none">
            <a:spAutoFit/>
          </a:bodyPr>
          <a:lstStyle/>
          <a:p>
            <a:pPr algn="ctr"/>
            <a:r>
              <a:rPr lang="es-MX" b="1" dirty="0">
                <a:solidFill>
                  <a:schemeClr val="bg1"/>
                </a:solidFill>
                <a:latin typeface="Arial" pitchFamily="34" charset="0"/>
                <a:cs typeface="Arial" pitchFamily="34" charset="0"/>
              </a:rPr>
              <a:t>Presidencia</a:t>
            </a:r>
          </a:p>
        </p:txBody>
      </p:sp>
      <p:sp>
        <p:nvSpPr>
          <p:cNvPr id="16" name="15 CuadroTexto"/>
          <p:cNvSpPr txBox="1"/>
          <p:nvPr/>
        </p:nvSpPr>
        <p:spPr>
          <a:xfrm>
            <a:off x="2195736" y="764704"/>
            <a:ext cx="4752528" cy="1569660"/>
          </a:xfrm>
          <a:prstGeom prst="rect">
            <a:avLst/>
          </a:prstGeom>
          <a:noFill/>
        </p:spPr>
        <p:txBody>
          <a:bodyPr wrap="square" rtlCol="0">
            <a:spAutoFit/>
          </a:bodyPr>
          <a:lstStyle/>
          <a:p>
            <a:r>
              <a:rPr lang="es-MX" sz="9600" b="1" dirty="0">
                <a:solidFill>
                  <a:schemeClr val="accent4">
                    <a:lumMod val="75000"/>
                  </a:schemeClr>
                </a:solidFill>
                <a:effectLst>
                  <a:outerShdw blurRad="38100" dist="38100" dir="2700000" algn="tl">
                    <a:srgbClr val="000000">
                      <a:alpha val="43137"/>
                    </a:srgbClr>
                  </a:outerShdw>
                </a:effectLst>
                <a:latin typeface="Batang" pitchFamily="18" charset="-127"/>
                <a:ea typeface="Batang" pitchFamily="18" charset="-127"/>
              </a:rPr>
              <a:t>Gracias</a:t>
            </a:r>
            <a:endParaRPr lang="es-ES" sz="9600" b="1" dirty="0">
              <a:solidFill>
                <a:schemeClr val="accent4">
                  <a:lumMod val="75000"/>
                </a:schemeClr>
              </a:solidFill>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4874437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3415</TotalTime>
  <Words>8865</Words>
  <Application>Microsoft Office PowerPoint</Application>
  <PresentationFormat>Presentación en pantalla (4:3)</PresentationFormat>
  <Paragraphs>455</Paragraphs>
  <Slides>48</Slides>
  <Notes>4</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48</vt:i4>
      </vt:variant>
    </vt:vector>
  </HeadingPairs>
  <TitlesOfParts>
    <vt:vector size="58" baseType="lpstr">
      <vt:lpstr>Batang</vt:lpstr>
      <vt:lpstr>Arial</vt:lpstr>
      <vt:lpstr>Arial Narrow</vt:lpstr>
      <vt:lpstr>Calibri</vt:lpstr>
      <vt:lpstr>Calibri Light</vt:lpstr>
      <vt:lpstr>Century Gothic</vt:lpstr>
      <vt:lpstr>Courier New</vt:lpstr>
      <vt:lpstr>Symbol</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Pronunciamientos del Comité</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INAI</dc:creator>
  <cp:lastModifiedBy>Alejandro Javier Achard Carretero</cp:lastModifiedBy>
  <cp:revision>128</cp:revision>
  <dcterms:created xsi:type="dcterms:W3CDTF">2016-06-23T11:10:40Z</dcterms:created>
  <dcterms:modified xsi:type="dcterms:W3CDTF">2021-06-23T00:31:45Z</dcterms:modified>
</cp:coreProperties>
</file>