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99" r:id="rId3"/>
    <p:sldId id="295" r:id="rId4"/>
    <p:sldId id="301" r:id="rId5"/>
    <p:sldId id="302" r:id="rId6"/>
    <p:sldId id="304" r:id="rId7"/>
    <p:sldId id="303" r:id="rId8"/>
    <p:sldId id="297" r:id="rId9"/>
    <p:sldId id="298" r:id="rId10"/>
    <p:sldId id="305" r:id="rId11"/>
    <p:sldId id="294" r:id="rId12"/>
    <p:sldId id="307" r:id="rId13"/>
    <p:sldId id="308" r:id="rId14"/>
    <p:sldId id="309" r:id="rId15"/>
    <p:sldId id="269" r:id="rId16"/>
  </p:sldIdLst>
  <p:sldSz cx="9144000" cy="6858000" type="letter"/>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630"/>
    <a:srgbClr val="7CBF33"/>
    <a:srgbClr val="F7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274"/>
  </p:normalViewPr>
  <p:slideViewPr>
    <p:cSldViewPr snapToGrid="0" snapToObjects="1">
      <p:cViewPr>
        <p:scale>
          <a:sx n="90" d="100"/>
          <a:sy n="90"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s-MX"/>
          </a:p>
        </p:txBody>
      </p:sp>
      <p:sp>
        <p:nvSpPr>
          <p:cNvPr id="3" name="2 Marcador de fecha"/>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85204066-408B-4413-A320-AEABD968227E}" type="datetimeFigureOut">
              <a:rPr lang="es-MX" smtClean="0"/>
              <a:t>12/04/2018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F35C9882-BF89-45FC-917D-264FA0991AE2}" type="slidenum">
              <a:rPr lang="es-MX" smtClean="0"/>
              <a:t>‹Nº›</a:t>
            </a:fld>
            <a:endParaRPr lang="es-MX"/>
          </a:p>
        </p:txBody>
      </p:sp>
    </p:spTree>
    <p:extLst>
      <p:ext uri="{BB962C8B-B14F-4D97-AF65-F5344CB8AC3E}">
        <p14:creationId xmlns:p14="http://schemas.microsoft.com/office/powerpoint/2010/main" val="177633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96557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88286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34057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68408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90802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98556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70409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87760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179371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66725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3CF97EB-6DE4-7847-99DA-8D2CB11EA594}" type="datetimeFigureOut">
              <a:rPr lang="es-ES_tradnl" smtClean="0"/>
              <a:t>12/04/2018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45773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F97EB-6DE4-7847-99DA-8D2CB11EA594}" type="datetimeFigureOut">
              <a:rPr lang="es-ES_tradnl" smtClean="0"/>
              <a:t>12/04/2018</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762CA-C8F0-D043-BEAE-509B3693099B}" type="slidenum">
              <a:rPr lang="es-ES_tradnl" smtClean="0"/>
              <a:t>‹Nº›</a:t>
            </a:fld>
            <a:endParaRPr lang="es-ES_tradnl"/>
          </a:p>
        </p:txBody>
      </p:sp>
    </p:spTree>
    <p:extLst>
      <p:ext uri="{BB962C8B-B14F-4D97-AF65-F5344CB8AC3E}">
        <p14:creationId xmlns:p14="http://schemas.microsoft.com/office/powerpoint/2010/main" val="936949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cid:65B07D41-48D0-4E98-B64F-5FD3C6F26128"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4278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565" y="2747949"/>
            <a:ext cx="2982235" cy="3429568"/>
          </a:xfrm>
          <a:prstGeom prst="rect">
            <a:avLst/>
          </a:prstGeom>
        </p:spPr>
      </p:pic>
    </p:spTree>
    <p:extLst>
      <p:ext uri="{BB962C8B-B14F-4D97-AF65-F5344CB8AC3E}">
        <p14:creationId xmlns:p14="http://schemas.microsoft.com/office/powerpoint/2010/main" val="212551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prodriguezg\Pictures\DZUAdsXX0AEPmR5.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003" y="1626782"/>
            <a:ext cx="2656123" cy="3673833"/>
          </a:xfrm>
          <a:prstGeom prst="rect">
            <a:avLst/>
          </a:prstGeom>
          <a:noFill/>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4" name="Picture 2" descr="C:\Users\prodriguezg\Pictures\DZQYbhiVwAAsCqh.pn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97" y="1626782"/>
            <a:ext cx="2934586" cy="3795822"/>
          </a:xfrm>
          <a:prstGeom prst="rect">
            <a:avLst/>
          </a:prstGeom>
          <a:noFill/>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5" name="4 Imagen" descr="cid:65B07D41-48D0-4E98-B64F-5FD3C6F26128"/>
          <p:cNvPicPr/>
          <p:nvPr/>
        </p:nvPicPr>
        <p:blipFill rotWithShape="1">
          <a:blip r:embed="rId4" r:link="rId5">
            <a:extLst>
              <a:ext uri="{28A0092B-C50C-407E-A947-70E740481C1C}">
                <a14:useLocalDpi xmlns:a14="http://schemas.microsoft.com/office/drawing/2010/main" val="0"/>
              </a:ext>
            </a:extLst>
          </a:blip>
          <a:srcRect l="2440" t="3953" r="4704" b="2674"/>
          <a:stretch/>
        </p:blipFill>
        <p:spPr bwMode="auto">
          <a:xfrm>
            <a:off x="3367152" y="1626782"/>
            <a:ext cx="2824472" cy="3795821"/>
          </a:xfrm>
          <a:prstGeom prst="rect">
            <a:avLst/>
          </a:prstGeom>
          <a:noFill/>
          <a:ln>
            <a:noFill/>
          </a:ln>
          <a:scene3d>
            <a:camera prst="perspectiveLeft"/>
            <a:lightRig rig="threePt" dir="t"/>
          </a:scene3d>
          <a:extLst>
            <a:ext uri="{53640926-AAD7-44D8-BBD7-CCE9431645EC}">
              <a14:shadowObscured xmlns:a14="http://schemas.microsoft.com/office/drawing/2010/main"/>
            </a:ext>
          </a:extLst>
        </p:spPr>
      </p:pic>
    </p:spTree>
    <p:extLst>
      <p:ext uri="{BB962C8B-B14F-4D97-AF65-F5344CB8AC3E}">
        <p14:creationId xmlns:p14="http://schemas.microsoft.com/office/powerpoint/2010/main" val="2257308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2"/>
          <p:cNvSpPr txBox="1"/>
          <p:nvPr/>
        </p:nvSpPr>
        <p:spPr>
          <a:xfrm>
            <a:off x="0" y="822191"/>
            <a:ext cx="1623059" cy="338554"/>
          </a:xfrm>
          <a:prstGeom prst="rect">
            <a:avLst/>
          </a:prstGeom>
          <a:solidFill>
            <a:srgbClr val="0070C0"/>
          </a:solidFill>
        </p:spPr>
        <p:txBody>
          <a:bodyPr wrap="square" rtlCol="0">
            <a:spAutoFit/>
          </a:bodyPr>
          <a:lstStyle/>
          <a:p>
            <a:pPr algn="r"/>
            <a:r>
              <a:rPr lang="es-ES_tradnl" sz="1600" b="1" dirty="0" smtClean="0">
                <a:solidFill>
                  <a:schemeClr val="bg1"/>
                </a:solidFill>
                <a:latin typeface="Arial" charset="0"/>
                <a:ea typeface="Arial" charset="0"/>
                <a:cs typeface="Arial" charset="0"/>
              </a:rPr>
              <a:t>Retos</a:t>
            </a:r>
            <a:endParaRPr lang="es-ES_tradnl" sz="1600" b="1" dirty="0">
              <a:solidFill>
                <a:schemeClr val="bg1"/>
              </a:solidFill>
              <a:latin typeface="Arial" charset="0"/>
              <a:ea typeface="Arial" charset="0"/>
              <a:cs typeface="Arial" charset="0"/>
            </a:endParaRPr>
          </a:p>
        </p:txBody>
      </p:sp>
      <p:sp>
        <p:nvSpPr>
          <p:cNvPr id="2" name="1 Rectángulo"/>
          <p:cNvSpPr/>
          <p:nvPr/>
        </p:nvSpPr>
        <p:spPr>
          <a:xfrm>
            <a:off x="542256" y="1602423"/>
            <a:ext cx="7974419" cy="2846933"/>
          </a:xfrm>
          <a:prstGeom prst="rect">
            <a:avLst/>
          </a:prstGeom>
        </p:spPr>
        <p:txBody>
          <a:bodyPr wrap="square">
            <a:spAutoFit/>
          </a:bodyPr>
          <a:lstStyle/>
          <a:p>
            <a:pPr marL="627063" indent="-446088" algn="just">
              <a:buFont typeface="Wingdings" pitchFamily="2" charset="2"/>
              <a:buChar char="v"/>
            </a:pPr>
            <a:r>
              <a:rPr lang="es-MX" b="1" dirty="0">
                <a:solidFill>
                  <a:srgbClr val="7030A0"/>
                </a:solidFill>
                <a:latin typeface="Arial" panose="020B0604020202020204" pitchFamily="34" charset="0"/>
                <a:cs typeface="Arial" panose="020B0604020202020204" pitchFamily="34" charset="0"/>
              </a:rPr>
              <a:t>Guía Paisano 2018</a:t>
            </a:r>
            <a:r>
              <a:rPr lang="es-MX" dirty="0" smtClean="0">
                <a:latin typeface="Arial" pitchFamily="34" charset="0"/>
                <a:cs typeface="Arial" pitchFamily="34" charset="0"/>
              </a:rPr>
              <a:t>. </a:t>
            </a:r>
          </a:p>
          <a:p>
            <a:pPr marL="627063" algn="just"/>
            <a:endParaRPr lang="es-MX" sz="900" dirty="0" smtClean="0">
              <a:latin typeface="Arial" pitchFamily="34" charset="0"/>
              <a:cs typeface="Arial" pitchFamily="34" charset="0"/>
            </a:endParaRPr>
          </a:p>
          <a:p>
            <a:pPr marL="627063" algn="just"/>
            <a:r>
              <a:rPr lang="es-MX" dirty="0" smtClean="0">
                <a:latin typeface="Arial" pitchFamily="34" charset="0"/>
                <a:cs typeface="Arial" pitchFamily="34" charset="0"/>
              </a:rPr>
              <a:t>Ampliar la red de mecanismos de difusión, con el objetivo de que cada vez más connacionales cuenten, tanto en México como en Estados Unidos, con mayor información sobre los programas gubernamentales.</a:t>
            </a:r>
          </a:p>
          <a:p>
            <a:pPr marL="627063" algn="just"/>
            <a:endParaRPr lang="es-MX" sz="800" dirty="0">
              <a:latin typeface="Arial" pitchFamily="34" charset="0"/>
              <a:cs typeface="Arial" pitchFamily="34" charset="0"/>
            </a:endParaRPr>
          </a:p>
          <a:p>
            <a:pPr marL="627063" indent="-446088" algn="just">
              <a:buFont typeface="Wingdings" pitchFamily="2" charset="2"/>
              <a:buChar char="v"/>
            </a:pPr>
            <a:r>
              <a:rPr lang="es-MX" b="1" dirty="0" smtClean="0">
                <a:solidFill>
                  <a:srgbClr val="7030A0"/>
                </a:solidFill>
                <a:latin typeface="Arial" panose="020B0604020202020204" pitchFamily="34" charset="0"/>
                <a:cs typeface="Arial" panose="020B0604020202020204" pitchFamily="34" charset="0"/>
              </a:rPr>
              <a:t>Sistema </a:t>
            </a:r>
            <a:r>
              <a:rPr lang="es-MX" b="1" dirty="0">
                <a:solidFill>
                  <a:srgbClr val="7030A0"/>
                </a:solidFill>
                <a:latin typeface="Arial" panose="020B0604020202020204" pitchFamily="34" charset="0"/>
                <a:cs typeface="Arial" panose="020B0604020202020204" pitchFamily="34" charset="0"/>
              </a:rPr>
              <a:t>de Comunicación Móvil del Programa </a:t>
            </a:r>
            <a:r>
              <a:rPr lang="es-MX" b="1" dirty="0" smtClean="0">
                <a:solidFill>
                  <a:srgbClr val="7030A0"/>
                </a:solidFill>
                <a:latin typeface="Arial" panose="020B0604020202020204" pitchFamily="34" charset="0"/>
                <a:cs typeface="Arial" panose="020B0604020202020204" pitchFamily="34" charset="0"/>
              </a:rPr>
              <a:t>Paisano (APP). </a:t>
            </a:r>
            <a:r>
              <a:rPr lang="es-MX" dirty="0" smtClean="0">
                <a:latin typeface="Arial" panose="020B0604020202020204" pitchFamily="34" charset="0"/>
                <a:cs typeface="Arial" panose="020B0604020202020204" pitchFamily="34" charset="0"/>
              </a:rPr>
              <a:t>Se </a:t>
            </a:r>
            <a:r>
              <a:rPr lang="es-MX" dirty="0">
                <a:latin typeface="Arial" panose="020B0604020202020204" pitchFamily="34" charset="0"/>
                <a:cs typeface="Arial" panose="020B0604020202020204" pitchFamily="34" charset="0"/>
              </a:rPr>
              <a:t>busca desarrollar </a:t>
            </a:r>
            <a:r>
              <a:rPr lang="es-MX" dirty="0" smtClean="0">
                <a:latin typeface="Arial" panose="020B0604020202020204" pitchFamily="34" charset="0"/>
                <a:cs typeface="Arial" panose="020B0604020202020204" pitchFamily="34" charset="0"/>
              </a:rPr>
              <a:t>una APP con </a:t>
            </a:r>
            <a:r>
              <a:rPr lang="es-MX" dirty="0">
                <a:latin typeface="Arial" panose="020B0604020202020204" pitchFamily="34" charset="0"/>
                <a:cs typeface="Arial" panose="020B0604020202020204" pitchFamily="34" charset="0"/>
              </a:rPr>
              <a:t>el objetivo de brindar </a:t>
            </a:r>
            <a:r>
              <a:rPr lang="es-MX" dirty="0" smtClean="0">
                <a:latin typeface="Arial" panose="020B0604020202020204" pitchFamily="34" charset="0"/>
                <a:cs typeface="Arial" panose="020B0604020202020204" pitchFamily="34" charset="0"/>
              </a:rPr>
              <a:t>información, actualizada</a:t>
            </a:r>
            <a:r>
              <a:rPr lang="es-MX" dirty="0">
                <a:latin typeface="Arial" panose="020B0604020202020204" pitchFamily="34" charset="0"/>
                <a:cs typeface="Arial" panose="020B0604020202020204" pitchFamily="34" charset="0"/>
              </a:rPr>
              <a:t>, clara, oportuna y ordenada, simplificada y </a:t>
            </a:r>
            <a:r>
              <a:rPr lang="es-MX" dirty="0" smtClean="0">
                <a:latin typeface="Arial" panose="020B0604020202020204" pitchFamily="34" charset="0"/>
                <a:cs typeface="Arial" panose="020B0604020202020204" pitchFamily="34" charset="0"/>
              </a:rPr>
              <a:t>esquematizada la cual pueda ser consultada al momento.</a:t>
            </a:r>
            <a:endParaRPr lang="es-MX" dirty="0">
              <a:latin typeface="Arial" panose="020B0604020202020204" pitchFamily="34" charset="0"/>
              <a:cs typeface="Arial" panose="020B0604020202020204" pitchFamily="34" charset="0"/>
            </a:endParaRPr>
          </a:p>
        </p:txBody>
      </p:sp>
      <p:sp>
        <p:nvSpPr>
          <p:cNvPr id="4" name="3 Rectángulo"/>
          <p:cNvSpPr/>
          <p:nvPr/>
        </p:nvSpPr>
        <p:spPr>
          <a:xfrm>
            <a:off x="268025" y="1233091"/>
            <a:ext cx="2358338" cy="369332"/>
          </a:xfrm>
          <a:prstGeom prst="rect">
            <a:avLst/>
          </a:prstGeom>
        </p:spPr>
        <p:txBody>
          <a:bodyPr wrap="none">
            <a:spAutoFit/>
          </a:bodyPr>
          <a:lstStyle/>
          <a:p>
            <a:pPr marL="285750" indent="-285750">
              <a:buFont typeface="Arial" pitchFamily="34" charset="0"/>
              <a:buChar char="•"/>
            </a:pPr>
            <a:r>
              <a:rPr lang="es-MX" b="1" dirty="0" smtClean="0">
                <a:solidFill>
                  <a:srgbClr val="7030A0"/>
                </a:solidFill>
                <a:latin typeface="Arial" panose="020B0604020202020204" pitchFamily="34" charset="0"/>
                <a:cs typeface="Arial" panose="020B0604020202020204" pitchFamily="34" charset="0"/>
              </a:rPr>
              <a:t>Ampliar difusión </a:t>
            </a:r>
            <a:endParaRPr lang="es-MX" b="1" dirty="0">
              <a:solidFill>
                <a:srgbClr val="7030A0"/>
              </a:solidFill>
              <a:latin typeface="Arial" panose="020B0604020202020204" pitchFamily="34" charset="0"/>
              <a:cs typeface="Arial" panose="020B0604020202020204" pitchFamily="34" charset="0"/>
            </a:endParaRPr>
          </a:p>
        </p:txBody>
      </p:sp>
      <p:sp>
        <p:nvSpPr>
          <p:cNvPr id="7" name="6 Rectángulo"/>
          <p:cNvSpPr/>
          <p:nvPr/>
        </p:nvSpPr>
        <p:spPr>
          <a:xfrm>
            <a:off x="268025" y="4479964"/>
            <a:ext cx="7625755" cy="369332"/>
          </a:xfrm>
          <a:prstGeom prst="rect">
            <a:avLst/>
          </a:prstGeom>
        </p:spPr>
        <p:txBody>
          <a:bodyPr wrap="square">
            <a:spAutoFit/>
          </a:bodyPr>
          <a:lstStyle/>
          <a:p>
            <a:pPr marL="285750" indent="-285750">
              <a:buFont typeface="Arial" pitchFamily="34" charset="0"/>
              <a:buChar char="•"/>
            </a:pPr>
            <a:r>
              <a:rPr lang="es-MX" b="1" dirty="0">
                <a:solidFill>
                  <a:srgbClr val="7030A0"/>
                </a:solidFill>
                <a:latin typeface="Arial" pitchFamily="34" charset="0"/>
                <a:cs typeface="Arial" panose="020B0604020202020204" pitchFamily="34" charset="0"/>
              </a:rPr>
              <a:t>Fortalecer la Coordinación Interinstitucional </a:t>
            </a:r>
          </a:p>
        </p:txBody>
      </p:sp>
      <p:sp>
        <p:nvSpPr>
          <p:cNvPr id="8" name="7 CuadroTexto"/>
          <p:cNvSpPr txBox="1"/>
          <p:nvPr/>
        </p:nvSpPr>
        <p:spPr>
          <a:xfrm>
            <a:off x="627317" y="5039833"/>
            <a:ext cx="7889358" cy="1477328"/>
          </a:xfrm>
          <a:prstGeom prst="rect">
            <a:avLst/>
          </a:prstGeom>
          <a:noFill/>
        </p:spPr>
        <p:txBody>
          <a:bodyPr wrap="square" rtlCol="0">
            <a:spAutoFit/>
          </a:bodyPr>
          <a:lstStyle/>
          <a:p>
            <a:pPr marL="285750" indent="-285750" algn="just">
              <a:buFont typeface="Wingdings" pitchFamily="2" charset="2"/>
              <a:buChar char="v"/>
            </a:pPr>
            <a:r>
              <a:rPr lang="es-MX" b="1" dirty="0">
                <a:solidFill>
                  <a:srgbClr val="7030A0"/>
                </a:solidFill>
                <a:latin typeface="Arial" pitchFamily="34" charset="0"/>
                <a:cs typeface="Arial" panose="020B0604020202020204" pitchFamily="34" charset="0"/>
              </a:rPr>
              <a:t>Ampliar la participación de dependencias estatales y municipales </a:t>
            </a:r>
            <a:r>
              <a:rPr lang="es-MX" dirty="0">
                <a:latin typeface="Arial" pitchFamily="34" charset="0"/>
                <a:cs typeface="Arial" pitchFamily="34" charset="0"/>
              </a:rPr>
              <a:t>en las reuniones de coordinación, con la finalidad de incluir información sobre servicios locales a los que pueden tener acceso los connacionales durante su estancia. </a:t>
            </a:r>
          </a:p>
          <a:p>
            <a:endParaRPr lang="es-MX" dirty="0"/>
          </a:p>
        </p:txBody>
      </p:sp>
    </p:spTree>
    <p:extLst>
      <p:ext uri="{BB962C8B-B14F-4D97-AF65-F5344CB8AC3E}">
        <p14:creationId xmlns:p14="http://schemas.microsoft.com/office/powerpoint/2010/main" val="3471420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2"/>
          <p:cNvSpPr txBox="1"/>
          <p:nvPr/>
        </p:nvSpPr>
        <p:spPr>
          <a:xfrm>
            <a:off x="0" y="932091"/>
            <a:ext cx="1623059" cy="338554"/>
          </a:xfrm>
          <a:prstGeom prst="rect">
            <a:avLst/>
          </a:prstGeom>
          <a:solidFill>
            <a:srgbClr val="0070C0"/>
          </a:solidFill>
        </p:spPr>
        <p:txBody>
          <a:bodyPr wrap="square" rtlCol="0">
            <a:spAutoFit/>
          </a:bodyPr>
          <a:lstStyle/>
          <a:p>
            <a:pPr algn="r"/>
            <a:r>
              <a:rPr lang="es-ES_tradnl" sz="1600" b="1" dirty="0" smtClean="0">
                <a:solidFill>
                  <a:schemeClr val="bg1"/>
                </a:solidFill>
                <a:latin typeface="Arial" charset="0"/>
                <a:ea typeface="Arial" charset="0"/>
                <a:cs typeface="Arial" charset="0"/>
              </a:rPr>
              <a:t>Retos</a:t>
            </a:r>
            <a:endParaRPr lang="es-ES_tradnl" sz="1600" b="1" dirty="0">
              <a:solidFill>
                <a:schemeClr val="bg1"/>
              </a:solidFill>
              <a:latin typeface="Arial" charset="0"/>
              <a:ea typeface="Arial" charset="0"/>
              <a:cs typeface="Arial" charset="0"/>
            </a:endParaRPr>
          </a:p>
        </p:txBody>
      </p:sp>
      <p:sp>
        <p:nvSpPr>
          <p:cNvPr id="5" name="4 Rectángulo"/>
          <p:cNvSpPr/>
          <p:nvPr/>
        </p:nvSpPr>
        <p:spPr>
          <a:xfrm>
            <a:off x="273767" y="1653362"/>
            <a:ext cx="5679760" cy="369332"/>
          </a:xfrm>
          <a:prstGeom prst="rect">
            <a:avLst/>
          </a:prstGeom>
        </p:spPr>
        <p:txBody>
          <a:bodyPr wrap="none">
            <a:spAutoFit/>
          </a:bodyPr>
          <a:lstStyle/>
          <a:p>
            <a:pPr marL="285750" indent="-285750">
              <a:buFont typeface="Arial" pitchFamily="34" charset="0"/>
              <a:buChar char="•"/>
            </a:pPr>
            <a:r>
              <a:rPr lang="es-MX" b="1" dirty="0" smtClean="0">
                <a:solidFill>
                  <a:srgbClr val="7030A0"/>
                </a:solidFill>
                <a:latin typeface="Arial" panose="020B0604020202020204" pitchFamily="34" charset="0"/>
                <a:cs typeface="Arial" panose="020B0604020202020204" pitchFamily="34" charset="0"/>
              </a:rPr>
              <a:t>Profundizar la participación de la sociedad civil</a:t>
            </a:r>
            <a:endParaRPr lang="es-MX" b="1" dirty="0">
              <a:solidFill>
                <a:srgbClr val="7030A0"/>
              </a:solidFill>
              <a:latin typeface="Arial" panose="020B0604020202020204" pitchFamily="34" charset="0"/>
              <a:cs typeface="Arial" panose="020B0604020202020204" pitchFamily="34" charset="0"/>
            </a:endParaRPr>
          </a:p>
        </p:txBody>
      </p:sp>
      <p:sp>
        <p:nvSpPr>
          <p:cNvPr id="6" name="5 Rectángulo"/>
          <p:cNvSpPr/>
          <p:nvPr/>
        </p:nvSpPr>
        <p:spPr>
          <a:xfrm>
            <a:off x="542259" y="2344571"/>
            <a:ext cx="7974419" cy="2862322"/>
          </a:xfrm>
          <a:prstGeom prst="rect">
            <a:avLst/>
          </a:prstGeom>
        </p:spPr>
        <p:txBody>
          <a:bodyPr wrap="square">
            <a:spAutoFit/>
          </a:bodyPr>
          <a:lstStyle/>
          <a:p>
            <a:pPr marL="627063" indent="-446088" algn="just">
              <a:buFont typeface="Wingdings" pitchFamily="2" charset="2"/>
              <a:buChar char="v"/>
            </a:pPr>
            <a:r>
              <a:rPr lang="es-MX" b="1" dirty="0" smtClean="0">
                <a:solidFill>
                  <a:srgbClr val="7030A0"/>
                </a:solidFill>
                <a:latin typeface="Arial" panose="020B0604020202020204" pitchFamily="34" charset="0"/>
                <a:cs typeface="Arial" panose="020B0604020202020204" pitchFamily="34" charset="0"/>
              </a:rPr>
              <a:t>Fortalecer la </a:t>
            </a:r>
            <a:r>
              <a:rPr lang="es-MX" b="1" dirty="0">
                <a:solidFill>
                  <a:srgbClr val="7030A0"/>
                </a:solidFill>
                <a:latin typeface="Arial" panose="020B0604020202020204" pitchFamily="34" charset="0"/>
                <a:cs typeface="Arial" panose="020B0604020202020204" pitchFamily="34" charset="0"/>
              </a:rPr>
              <a:t>retroalimentación y/o sugerencias por parte de los observadores de la sociedad civil</a:t>
            </a:r>
            <a:r>
              <a:rPr lang="es-MX" dirty="0" smtClean="0">
                <a:latin typeface="Arial" panose="020B0604020202020204" pitchFamily="34" charset="0"/>
                <a:cs typeface="Arial" panose="020B0604020202020204" pitchFamily="34" charset="0"/>
              </a:rPr>
              <a:t>, a fin de identificar necesidades del </a:t>
            </a:r>
            <a:r>
              <a:rPr lang="es-MX" dirty="0">
                <a:latin typeface="Arial" panose="020B0604020202020204" pitchFamily="34" charset="0"/>
                <a:cs typeface="Arial" panose="020B0604020202020204" pitchFamily="34" charset="0"/>
              </a:rPr>
              <a:t>Programa</a:t>
            </a:r>
            <a:r>
              <a:rPr lang="es-MX" dirty="0" smtClean="0">
                <a:latin typeface="Arial" panose="020B0604020202020204" pitchFamily="34" charset="0"/>
                <a:cs typeface="Arial" panose="020B0604020202020204" pitchFamily="34" charset="0"/>
              </a:rPr>
              <a:t>;</a:t>
            </a:r>
          </a:p>
          <a:p>
            <a:pPr marL="627063" indent="-446088" algn="just">
              <a:buFont typeface="Wingdings" pitchFamily="2" charset="2"/>
              <a:buChar char="v"/>
            </a:pPr>
            <a:endParaRPr lang="es-MX" dirty="0" smtClean="0">
              <a:latin typeface="Arial" panose="020B0604020202020204" pitchFamily="34" charset="0"/>
              <a:cs typeface="Arial" panose="020B0604020202020204" pitchFamily="34" charset="0"/>
            </a:endParaRPr>
          </a:p>
          <a:p>
            <a:pPr marL="627063" indent="-446088" algn="just">
              <a:buFont typeface="Wingdings" pitchFamily="2" charset="2"/>
              <a:buChar char="v"/>
            </a:pPr>
            <a:r>
              <a:rPr lang="es-MX" b="1" dirty="0">
                <a:solidFill>
                  <a:srgbClr val="7030A0"/>
                </a:solidFill>
                <a:latin typeface="Arial" panose="020B0604020202020204" pitchFamily="34" charset="0"/>
                <a:cs typeface="Arial" panose="020B0604020202020204" pitchFamily="34" charset="0"/>
              </a:rPr>
              <a:t>Identificar elementos de mejora </a:t>
            </a:r>
            <a:r>
              <a:rPr lang="es-MX" dirty="0">
                <a:latin typeface="Arial" panose="020B0604020202020204" pitchFamily="34" charset="0"/>
                <a:cs typeface="Arial" panose="020B0604020202020204" pitchFamily="34" charset="0"/>
              </a:rPr>
              <a:t>de los medios de difusión utilizados para potenciar el uso y aprovechamiento de la información</a:t>
            </a:r>
            <a:r>
              <a:rPr lang="es-MX" dirty="0" smtClean="0">
                <a:latin typeface="Arial" panose="020B0604020202020204" pitchFamily="34" charset="0"/>
                <a:cs typeface="Arial" panose="020B0604020202020204" pitchFamily="34" charset="0"/>
              </a:rPr>
              <a:t>;</a:t>
            </a:r>
          </a:p>
          <a:p>
            <a:pPr marL="627063" indent="-446088" algn="just">
              <a:buFont typeface="Wingdings" pitchFamily="2" charset="2"/>
              <a:buChar char="v"/>
            </a:pPr>
            <a:endParaRPr lang="es-MX" dirty="0">
              <a:latin typeface="Arial" panose="020B0604020202020204" pitchFamily="34" charset="0"/>
              <a:cs typeface="Arial" panose="020B0604020202020204" pitchFamily="34" charset="0"/>
            </a:endParaRPr>
          </a:p>
          <a:p>
            <a:pPr marL="627063" indent="-446088" algn="just">
              <a:buFont typeface="Wingdings" pitchFamily="2" charset="2"/>
              <a:buChar char="v"/>
            </a:pPr>
            <a:r>
              <a:rPr lang="es-MX" b="1" dirty="0">
                <a:solidFill>
                  <a:srgbClr val="7030A0"/>
                </a:solidFill>
                <a:latin typeface="Arial" panose="020B0604020202020204" pitchFamily="34" charset="0"/>
                <a:cs typeface="Arial" panose="020B0604020202020204" pitchFamily="34" charset="0"/>
              </a:rPr>
              <a:t>Fortalecer las acciones de </a:t>
            </a:r>
            <a:r>
              <a:rPr lang="es-MX" b="1" dirty="0" smtClean="0">
                <a:solidFill>
                  <a:srgbClr val="7030A0"/>
                </a:solidFill>
                <a:latin typeface="Arial" panose="020B0604020202020204" pitchFamily="34" charset="0"/>
                <a:cs typeface="Arial" panose="020B0604020202020204" pitchFamily="34" charset="0"/>
              </a:rPr>
              <a:t>medición</a:t>
            </a:r>
            <a:r>
              <a:rPr lang="es-MX" dirty="0" smtClean="0">
                <a:latin typeface="Arial" panose="020B0604020202020204" pitchFamily="34" charset="0"/>
                <a:cs typeface="Arial" panose="020B0604020202020204" pitchFamily="34" charset="0"/>
              </a:rPr>
              <a:t>, a través del apoyo de los observadores de la sociedad civil, a fin de identificar el </a:t>
            </a:r>
            <a:r>
              <a:rPr lang="es-MX" dirty="0">
                <a:latin typeface="Arial" panose="020B0604020202020204" pitchFamily="34" charset="0"/>
                <a:cs typeface="Arial" panose="020B0604020202020204" pitchFamily="34" charset="0"/>
              </a:rPr>
              <a:t>impacto de la información difundida a </a:t>
            </a:r>
            <a:r>
              <a:rPr lang="es-MX" dirty="0" smtClean="0">
                <a:latin typeface="Arial" panose="020B0604020202020204" pitchFamily="34" charset="0"/>
                <a:cs typeface="Arial" panose="020B0604020202020204" pitchFamily="34" charset="0"/>
              </a:rPr>
              <a:t>connacionales</a:t>
            </a:r>
            <a:r>
              <a:rPr lang="es-MX"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68170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3183" y="1132366"/>
            <a:ext cx="6404318" cy="646331"/>
          </a:xfrm>
          <a:prstGeom prst="rect">
            <a:avLst/>
          </a:prstGeom>
        </p:spPr>
        <p:txBody>
          <a:bodyPr wrap="none">
            <a:spAutoFit/>
          </a:bodyPr>
          <a:lstStyle/>
          <a:p>
            <a:pPr algn="ctr"/>
            <a:r>
              <a:rPr lang="es-MX" b="1" dirty="0">
                <a:solidFill>
                  <a:srgbClr val="7030A0"/>
                </a:solidFill>
                <a:latin typeface="Arial" panose="020B0604020202020204" pitchFamily="34" charset="0"/>
                <a:cs typeface="Arial" panose="020B0604020202020204" pitchFamily="34" charset="0"/>
              </a:rPr>
              <a:t>Beneficios para la ciudadanía por la implementación del </a:t>
            </a:r>
          </a:p>
          <a:p>
            <a:pPr algn="ctr"/>
            <a:r>
              <a:rPr lang="es-MX" b="1" dirty="0">
                <a:solidFill>
                  <a:srgbClr val="7030A0"/>
                </a:solidFill>
                <a:latin typeface="Arial" panose="020B0604020202020204" pitchFamily="34" charset="0"/>
                <a:cs typeface="Arial" panose="020B0604020202020204" pitchFamily="34" charset="0"/>
              </a:rPr>
              <a:t>Programa Paisano  </a:t>
            </a:r>
          </a:p>
        </p:txBody>
      </p:sp>
      <p:sp>
        <p:nvSpPr>
          <p:cNvPr id="6" name="CuadroTexto 5"/>
          <p:cNvSpPr txBox="1"/>
          <p:nvPr/>
        </p:nvSpPr>
        <p:spPr>
          <a:xfrm>
            <a:off x="574157" y="2172101"/>
            <a:ext cx="7974420" cy="3416320"/>
          </a:xfrm>
          <a:prstGeom prst="rect">
            <a:avLst/>
          </a:prstGeom>
          <a:noFill/>
        </p:spPr>
        <p:txBody>
          <a:bodyPr wrap="square" rtlCol="0">
            <a:spAutoFit/>
          </a:bodyPr>
          <a:lstStyle/>
          <a:p>
            <a:pPr algn="just"/>
            <a:r>
              <a:rPr lang="es-MX" b="1" dirty="0">
                <a:solidFill>
                  <a:srgbClr val="7030A0"/>
                </a:solidFill>
                <a:latin typeface="Arial" panose="020B0604020202020204" pitchFamily="34" charset="0"/>
                <a:cs typeface="Arial" panose="020B0604020202020204" pitchFamily="34" charset="0"/>
              </a:rPr>
              <a:t>Se realiza una importante labor de educación </a:t>
            </a:r>
            <a:r>
              <a:rPr lang="es-MX" dirty="0">
                <a:latin typeface="Arial" panose="020B0604020202020204" pitchFamily="34" charset="0"/>
                <a:cs typeface="Arial" panose="020B0604020202020204" pitchFamily="34" charset="0"/>
              </a:rPr>
              <a:t>de la comunidad mexicana en Estados Unidos, sobre sus derechos y obligaciones en México.</a:t>
            </a:r>
          </a:p>
          <a:p>
            <a:pPr algn="just"/>
            <a:endParaRPr lang="es-MX" b="1" dirty="0" smtClean="0">
              <a:solidFill>
                <a:srgbClr val="7030A0"/>
              </a:solidFill>
              <a:latin typeface="Arial" panose="020B0604020202020204" pitchFamily="34" charset="0"/>
              <a:cs typeface="Arial" panose="020B0604020202020204" pitchFamily="34" charset="0"/>
            </a:endParaRPr>
          </a:p>
          <a:p>
            <a:pPr algn="just"/>
            <a:r>
              <a:rPr lang="es-MX" b="1" dirty="0">
                <a:solidFill>
                  <a:srgbClr val="7030A0"/>
                </a:solidFill>
                <a:latin typeface="Arial" panose="020B0604020202020204" pitchFamily="34" charset="0"/>
                <a:cs typeface="Arial" panose="020B0604020202020204" pitchFamily="34" charset="0"/>
              </a:rPr>
              <a:t>Los connacionales están cada vez </a:t>
            </a:r>
            <a:r>
              <a:rPr lang="es-MX" b="1" dirty="0" smtClean="0">
                <a:solidFill>
                  <a:srgbClr val="7030A0"/>
                </a:solidFill>
                <a:latin typeface="Arial" panose="020B0604020202020204" pitchFamily="34" charset="0"/>
                <a:cs typeface="Arial" panose="020B0604020202020204" pitchFamily="34" charset="0"/>
              </a:rPr>
              <a:t>más y mejor </a:t>
            </a:r>
            <a:r>
              <a:rPr lang="es-MX" b="1" dirty="0">
                <a:solidFill>
                  <a:srgbClr val="7030A0"/>
                </a:solidFill>
                <a:latin typeface="Arial" panose="020B0604020202020204" pitchFamily="34" charset="0"/>
                <a:cs typeface="Arial" panose="020B0604020202020204" pitchFamily="34" charset="0"/>
              </a:rPr>
              <a:t>informados </a:t>
            </a:r>
            <a:r>
              <a:rPr lang="es-MX" dirty="0" smtClean="0">
                <a:latin typeface="Arial" panose="020B0604020202020204" pitchFamily="34" charset="0"/>
                <a:cs typeface="Arial" panose="020B0604020202020204" pitchFamily="34" charset="0"/>
              </a:rPr>
              <a:t>sobre las acciones de las instituciones del Gobierno Federal. </a:t>
            </a: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algn="just"/>
            <a:r>
              <a:rPr lang="es-MX" b="1" dirty="0">
                <a:solidFill>
                  <a:srgbClr val="7030A0"/>
                </a:solidFill>
                <a:latin typeface="Arial" panose="020B0604020202020204" pitchFamily="34" charset="0"/>
                <a:cs typeface="Arial" panose="020B0604020202020204" pitchFamily="34" charset="0"/>
              </a:rPr>
              <a:t>Se promueve una cultura de prevención y cumplimiento de las normas nacionales </a:t>
            </a:r>
            <a:r>
              <a:rPr lang="es-MX" dirty="0">
                <a:latin typeface="Arial" panose="020B0604020202020204" pitchFamily="34" charset="0"/>
                <a:cs typeface="Arial" panose="020B0604020202020204" pitchFamily="34" charset="0"/>
              </a:rPr>
              <a:t>entre los paisanos, cubriendo un vacío de </a:t>
            </a:r>
            <a:r>
              <a:rPr lang="es-MX" dirty="0" smtClean="0">
                <a:latin typeface="Arial" panose="020B0604020202020204" pitchFamily="34" charset="0"/>
                <a:cs typeface="Arial" panose="020B0604020202020204" pitchFamily="34" charset="0"/>
              </a:rPr>
              <a:t>interacción entre </a:t>
            </a:r>
            <a:r>
              <a:rPr lang="es-MX" dirty="0">
                <a:latin typeface="Arial" panose="020B0604020202020204" pitchFamily="34" charset="0"/>
                <a:cs typeface="Arial" panose="020B0604020202020204" pitchFamily="34" charset="0"/>
              </a:rPr>
              <a:t>ellos y las instituciones.</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algn="just"/>
            <a:r>
              <a:rPr lang="es-MX" b="1" dirty="0">
                <a:solidFill>
                  <a:srgbClr val="7030A0"/>
                </a:solidFill>
                <a:latin typeface="Arial" panose="020B0604020202020204" pitchFamily="34" charset="0"/>
                <a:cs typeface="Arial" panose="020B0604020202020204" pitchFamily="34" charset="0"/>
              </a:rPr>
              <a:t>Se cuenta con gran aceptación y arraigo entre la comunidad de origen mexicano </a:t>
            </a:r>
            <a:r>
              <a:rPr lang="es-MX" dirty="0">
                <a:latin typeface="Arial" panose="020B0604020202020204" pitchFamily="34" charset="0"/>
                <a:cs typeface="Arial" panose="020B0604020202020204" pitchFamily="34" charset="0"/>
              </a:rPr>
              <a:t>en Estados Unidos.</a:t>
            </a:r>
          </a:p>
        </p:txBody>
      </p:sp>
    </p:spTree>
    <p:extLst>
      <p:ext uri="{BB962C8B-B14F-4D97-AF65-F5344CB8AC3E}">
        <p14:creationId xmlns:p14="http://schemas.microsoft.com/office/powerpoint/2010/main" val="173591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p:cNvSpPr txBox="1"/>
          <p:nvPr/>
        </p:nvSpPr>
        <p:spPr>
          <a:xfrm>
            <a:off x="555495" y="1273130"/>
            <a:ext cx="7557147" cy="4524315"/>
          </a:xfrm>
          <a:prstGeom prst="rect">
            <a:avLst/>
          </a:prstGeom>
          <a:noFill/>
        </p:spPr>
        <p:txBody>
          <a:bodyPr wrap="square" rtlCol="0">
            <a:spAutoFit/>
          </a:bodyPr>
          <a:lstStyle/>
          <a:p>
            <a:pPr algn="just"/>
            <a:r>
              <a:rPr lang="es-MX" b="1" dirty="0">
                <a:solidFill>
                  <a:srgbClr val="7030A0"/>
                </a:solidFill>
                <a:latin typeface="Arial" panose="020B0604020202020204" pitchFamily="34" charset="0"/>
                <a:cs typeface="Arial" panose="020B0604020202020204" pitchFamily="34" charset="0"/>
              </a:rPr>
              <a:t>Se ha logrado un cambio sustancial a la Guía Paisano</a:t>
            </a:r>
            <a:r>
              <a:rPr lang="es-MX" dirty="0">
                <a:latin typeface="Arial" panose="020B0604020202020204" pitchFamily="34" charset="0"/>
                <a:cs typeface="Arial" panose="020B0604020202020204" pitchFamily="34" charset="0"/>
              </a:rPr>
              <a:t>, llevando los contenidos a un lenguaje </a:t>
            </a:r>
            <a:r>
              <a:rPr lang="es-MX" dirty="0" smtClean="0">
                <a:latin typeface="Arial" panose="020B0604020202020204" pitchFamily="34" charset="0"/>
                <a:cs typeface="Arial" panose="020B0604020202020204" pitchFamily="34" charset="0"/>
              </a:rPr>
              <a:t>ciudadano, misma que ahora se encuentra distribuida por secciones, lo que </a:t>
            </a:r>
            <a:r>
              <a:rPr lang="es-MX" dirty="0">
                <a:latin typeface="Arial" panose="020B0604020202020204" pitchFamily="34" charset="0"/>
                <a:cs typeface="Arial" panose="020B0604020202020204" pitchFamily="34" charset="0"/>
              </a:rPr>
              <a:t>les </a:t>
            </a:r>
            <a:r>
              <a:rPr lang="es-MX" dirty="0" smtClean="0">
                <a:latin typeface="Arial" panose="020B0604020202020204" pitchFamily="34" charset="0"/>
                <a:cs typeface="Arial" panose="020B0604020202020204" pitchFamily="34" charset="0"/>
              </a:rPr>
              <a:t>permite </a:t>
            </a:r>
            <a:r>
              <a:rPr lang="es-MX" dirty="0">
                <a:latin typeface="Arial" panose="020B0604020202020204" pitchFamily="34" charset="0"/>
                <a:cs typeface="Arial" panose="020B0604020202020204" pitchFamily="34" charset="0"/>
              </a:rPr>
              <a:t>a nuestros connacionales ubicar la información más </a:t>
            </a:r>
            <a:r>
              <a:rPr lang="es-MX" dirty="0" smtClean="0">
                <a:latin typeface="Arial" panose="020B0604020202020204" pitchFamily="34" charset="0"/>
                <a:cs typeface="Arial" panose="020B0604020202020204" pitchFamily="34" charset="0"/>
              </a:rPr>
              <a:t>rápido, </a:t>
            </a:r>
            <a:r>
              <a:rPr lang="es-MX" dirty="0">
                <a:latin typeface="Arial" panose="020B0604020202020204" pitchFamily="34" charset="0"/>
                <a:cs typeface="Arial" panose="020B0604020202020204" pitchFamily="34" charset="0"/>
              </a:rPr>
              <a:t>de acuerdo al tipo de trámite y/o servicio que requieran en ese momento.</a:t>
            </a:r>
          </a:p>
          <a:p>
            <a:pPr algn="just"/>
            <a:endParaRPr lang="es-MX" dirty="0">
              <a:latin typeface="Arial" panose="020B0604020202020204" pitchFamily="34" charset="0"/>
              <a:cs typeface="Arial" panose="020B0604020202020204" pitchFamily="34" charset="0"/>
            </a:endParaRPr>
          </a:p>
          <a:p>
            <a:pPr algn="just"/>
            <a:r>
              <a:rPr lang="es-MX" b="1" dirty="0">
                <a:solidFill>
                  <a:srgbClr val="7030A0"/>
                </a:solidFill>
                <a:latin typeface="Arial" panose="020B0604020202020204" pitchFamily="34" charset="0"/>
                <a:cs typeface="Arial" panose="020B0604020202020204" pitchFamily="34" charset="0"/>
              </a:rPr>
              <a:t>Se </a:t>
            </a:r>
            <a:r>
              <a:rPr lang="es-MX" b="1" dirty="0" smtClean="0">
                <a:solidFill>
                  <a:srgbClr val="7030A0"/>
                </a:solidFill>
                <a:latin typeface="Arial" panose="020B0604020202020204" pitchFamily="34" charset="0"/>
                <a:cs typeface="Arial" panose="020B0604020202020204" pitchFamily="34" charset="0"/>
              </a:rPr>
              <a:t>retroalimenta </a:t>
            </a:r>
            <a:r>
              <a:rPr lang="es-MX" b="1" dirty="0">
                <a:solidFill>
                  <a:srgbClr val="7030A0"/>
                </a:solidFill>
                <a:latin typeface="Arial" panose="020B0604020202020204" pitchFamily="34" charset="0"/>
                <a:cs typeface="Arial" panose="020B0604020202020204" pitchFamily="34" charset="0"/>
              </a:rPr>
              <a:t>y apoya a las dependencias y entidades </a:t>
            </a:r>
            <a:r>
              <a:rPr lang="es-MX" dirty="0">
                <a:latin typeface="Arial" panose="020B0604020202020204" pitchFamily="34" charset="0"/>
                <a:cs typeface="Arial" panose="020B0604020202020204" pitchFamily="34" charset="0"/>
              </a:rPr>
              <a:t>sobre las </a:t>
            </a:r>
            <a:r>
              <a:rPr lang="es-MX" dirty="0" smtClean="0">
                <a:latin typeface="Arial" panose="020B0604020202020204" pitchFamily="34" charset="0"/>
                <a:cs typeface="Arial" panose="020B0604020202020204" pitchFamily="34" charset="0"/>
              </a:rPr>
              <a:t>demandas </a:t>
            </a:r>
            <a:r>
              <a:rPr lang="es-MX" dirty="0">
                <a:latin typeface="Arial" panose="020B0604020202020204" pitchFamily="34" charset="0"/>
                <a:cs typeface="Arial" panose="020B0604020202020204" pitchFamily="34" charset="0"/>
              </a:rPr>
              <a:t>de </a:t>
            </a:r>
            <a:r>
              <a:rPr lang="es-MX" dirty="0" smtClean="0">
                <a:latin typeface="Arial" panose="020B0604020202020204" pitchFamily="34" charset="0"/>
                <a:cs typeface="Arial" panose="020B0604020202020204" pitchFamily="34" charset="0"/>
              </a:rPr>
              <a:t>información </a:t>
            </a:r>
            <a:r>
              <a:rPr lang="es-MX" dirty="0">
                <a:latin typeface="Arial" panose="020B0604020202020204" pitchFamily="34" charset="0"/>
                <a:cs typeface="Arial" panose="020B0604020202020204" pitchFamily="34" charset="0"/>
              </a:rPr>
              <a:t>y servicios </a:t>
            </a:r>
            <a:r>
              <a:rPr lang="es-MX" dirty="0" smtClean="0">
                <a:latin typeface="Arial" panose="020B0604020202020204" pitchFamily="34" charset="0"/>
                <a:cs typeface="Arial" panose="020B0604020202020204" pitchFamily="34" charset="0"/>
              </a:rPr>
              <a:t>que </a:t>
            </a:r>
            <a:r>
              <a:rPr lang="es-MX" dirty="0">
                <a:latin typeface="Arial" panose="020B0604020202020204" pitchFamily="34" charset="0"/>
                <a:cs typeface="Arial" panose="020B0604020202020204" pitchFamily="34" charset="0"/>
              </a:rPr>
              <a:t>plantean los connacionales a través de los diferentes medios. </a:t>
            </a:r>
          </a:p>
          <a:p>
            <a:pPr algn="just"/>
            <a:endParaRPr lang="es-MX" dirty="0">
              <a:latin typeface="Arial" panose="020B0604020202020204" pitchFamily="34" charset="0"/>
              <a:cs typeface="Arial" panose="020B0604020202020204" pitchFamily="34" charset="0"/>
            </a:endParaRPr>
          </a:p>
          <a:p>
            <a:pPr algn="just"/>
            <a:r>
              <a:rPr lang="es-MX" b="1" dirty="0">
                <a:solidFill>
                  <a:srgbClr val="7030A0"/>
                </a:solidFill>
                <a:latin typeface="Arial" panose="020B0604020202020204" pitchFamily="34" charset="0"/>
                <a:cs typeface="Arial" panose="020B0604020202020204" pitchFamily="34" charset="0"/>
              </a:rPr>
              <a:t>Se vincula la demanda de las comunidades</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en Estados Unidos, con los servicios que otorgan las dependencias y entidades</a:t>
            </a:r>
            <a:r>
              <a:rPr lang="es-MX" dirty="0" smtClean="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MX" b="1" dirty="0">
                <a:solidFill>
                  <a:srgbClr val="7030A0"/>
                </a:solidFill>
                <a:latin typeface="Arial" panose="020B0604020202020204" pitchFamily="34" charset="0"/>
                <a:cs typeface="Arial" panose="020B0604020202020204" pitchFamily="34" charset="0"/>
              </a:rPr>
              <a:t>Se ha logrado </a:t>
            </a:r>
            <a:r>
              <a:rPr lang="es-MX" b="1" dirty="0" smtClean="0">
                <a:solidFill>
                  <a:srgbClr val="7030A0"/>
                </a:solidFill>
                <a:latin typeface="Arial" panose="020B0604020202020204" pitchFamily="34" charset="0"/>
                <a:cs typeface="Arial" panose="020B0604020202020204" pitchFamily="34" charset="0"/>
              </a:rPr>
              <a:t>obtener la </a:t>
            </a:r>
            <a:r>
              <a:rPr lang="es-MX" b="1" dirty="0">
                <a:solidFill>
                  <a:srgbClr val="7030A0"/>
                </a:solidFill>
                <a:latin typeface="Arial" panose="020B0604020202020204" pitchFamily="34" charset="0"/>
                <a:cs typeface="Arial" panose="020B0604020202020204" pitchFamily="34" charset="0"/>
              </a:rPr>
              <a:t>confianza de los connacionales </a:t>
            </a:r>
            <a:r>
              <a:rPr lang="es-MX" dirty="0" smtClean="0">
                <a:latin typeface="Arial" panose="020B0604020202020204" pitchFamily="34" charset="0"/>
                <a:cs typeface="Arial" panose="020B0604020202020204" pitchFamily="34" charset="0"/>
              </a:rPr>
              <a:t>en la recepción de sus quejas, puesto que son entregadas a los observadores de la sociedad civil, ajenos a las instituciones.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252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42684" y="1272680"/>
            <a:ext cx="4416594" cy="1477328"/>
          </a:xfrm>
          <a:prstGeom prst="rect">
            <a:avLst/>
          </a:prstGeom>
          <a:noFill/>
        </p:spPr>
        <p:txBody>
          <a:bodyPr wrap="none" rtlCol="0">
            <a:spAutoFit/>
          </a:bodyPr>
          <a:lstStyle/>
          <a:p>
            <a:r>
              <a:rPr lang="es-ES" sz="9000" b="1" dirty="0">
                <a:solidFill>
                  <a:schemeClr val="bg1">
                    <a:lumMod val="50000"/>
                  </a:schemeClr>
                </a:solidFill>
                <a:latin typeface="Arial" charset="0"/>
                <a:ea typeface="Arial" charset="0"/>
                <a:cs typeface="Arial" charset="0"/>
              </a:rPr>
              <a:t>Gracias</a:t>
            </a:r>
            <a:endParaRPr lang="es-ES_tradnl" sz="9000" b="1" dirty="0">
              <a:solidFill>
                <a:schemeClr val="bg1">
                  <a:lumMod val="50000"/>
                </a:schemeClr>
              </a:solidFill>
              <a:latin typeface="Arial" charset="0"/>
              <a:ea typeface="Arial" charset="0"/>
              <a:cs typeface="Arial"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589" y="-1"/>
            <a:ext cx="1332410" cy="1272681"/>
          </a:xfrm>
          <a:prstGeom prst="rect">
            <a:avLst/>
          </a:prstGeom>
        </p:spPr>
      </p:pic>
      <p:pic>
        <p:nvPicPr>
          <p:cNvPr id="5" name="Imagen 4">
            <a:extLst>
              <a:ext uri="{FF2B5EF4-FFF2-40B4-BE49-F238E27FC236}">
                <a16:creationId xmlns="" xmlns:a16="http://schemas.microsoft.com/office/drawing/2014/main" id="{C5499208-FEDA-8449-9020-8DD28ED78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561" y="2750008"/>
            <a:ext cx="4798169" cy="3848197"/>
          </a:xfrm>
          <a:prstGeom prst="rect">
            <a:avLst/>
          </a:prstGeom>
        </p:spPr>
      </p:pic>
    </p:spTree>
    <p:extLst>
      <p:ext uri="{BB962C8B-B14F-4D97-AF65-F5344CB8AC3E}">
        <p14:creationId xmlns:p14="http://schemas.microsoft.com/office/powerpoint/2010/main" val="640591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27528" y="1151110"/>
            <a:ext cx="7790329" cy="2246769"/>
          </a:xfrm>
          <a:prstGeom prst="rect">
            <a:avLst/>
          </a:prstGeom>
          <a:noFill/>
        </p:spPr>
        <p:txBody>
          <a:bodyPr wrap="square" rtlCol="0">
            <a:spAutoFit/>
          </a:bodyPr>
          <a:lstStyle/>
          <a:p>
            <a:pPr algn="just">
              <a:spcBef>
                <a:spcPts val="600"/>
              </a:spcBef>
              <a:spcAft>
                <a:spcPts val="600"/>
              </a:spcAft>
            </a:pPr>
            <a:r>
              <a:rPr lang="es-ES_tradnl" dirty="0">
                <a:latin typeface="Arial" charset="0"/>
                <a:ea typeface="Arial" charset="0"/>
                <a:cs typeface="Arial" charset="0"/>
              </a:rPr>
              <a:t>El Programa Paisano del Instituto Nacional de Migración es un instrumento permanente del Gobierno Federal, que </a:t>
            </a:r>
            <a:r>
              <a:rPr lang="es-ES_tradnl" b="1" dirty="0">
                <a:solidFill>
                  <a:srgbClr val="7030A0"/>
                </a:solidFill>
                <a:latin typeface="Arial" charset="0"/>
                <a:ea typeface="Arial" charset="0"/>
                <a:cs typeface="Arial" charset="0"/>
              </a:rPr>
              <a:t>nace en el año 1989 </a:t>
            </a:r>
            <a:r>
              <a:rPr lang="es-ES_tradnl" dirty="0">
                <a:latin typeface="Arial" charset="0"/>
                <a:ea typeface="Arial" charset="0"/>
                <a:cs typeface="Arial" charset="0"/>
              </a:rPr>
              <a:t>por Acuerdo del Ejecutivo Federal, con el fin de crear un </a:t>
            </a:r>
            <a:r>
              <a:rPr lang="es-ES_tradnl" b="1" dirty="0">
                <a:solidFill>
                  <a:srgbClr val="7030A0"/>
                </a:solidFill>
                <a:latin typeface="Arial" charset="0"/>
                <a:ea typeface="Arial" charset="0"/>
                <a:cs typeface="Arial" charset="0"/>
              </a:rPr>
              <a:t>mecanismo </a:t>
            </a:r>
            <a:r>
              <a:rPr lang="es-MX" b="1" dirty="0">
                <a:solidFill>
                  <a:srgbClr val="7030A0"/>
                </a:solidFill>
                <a:latin typeface="Arial" charset="0"/>
                <a:ea typeface="Arial" charset="0"/>
                <a:cs typeface="Arial" charset="0"/>
              </a:rPr>
              <a:t>que prevenga e inhiba </a:t>
            </a:r>
            <a:r>
              <a:rPr lang="es-ES" b="1" dirty="0">
                <a:solidFill>
                  <a:srgbClr val="7030A0"/>
                </a:solidFill>
                <a:latin typeface="Arial" charset="0"/>
                <a:ea typeface="Arial" charset="0"/>
                <a:cs typeface="Arial" charset="0"/>
              </a:rPr>
              <a:t>el maltrato, extorsión, robo y actos de corrupción</a:t>
            </a:r>
            <a:r>
              <a:rPr lang="es-ES" dirty="0">
                <a:latin typeface="Arial" charset="0"/>
                <a:ea typeface="Arial" charset="0"/>
                <a:cs typeface="Arial" charset="0"/>
              </a:rPr>
              <a:t> cometidos </a:t>
            </a:r>
            <a:r>
              <a:rPr lang="es-ES" dirty="0" smtClean="0">
                <a:latin typeface="Arial" charset="0"/>
                <a:ea typeface="Arial" charset="0"/>
                <a:cs typeface="Arial" charset="0"/>
              </a:rPr>
              <a:t>por </a:t>
            </a:r>
            <a:r>
              <a:rPr lang="es-ES" dirty="0">
                <a:latin typeface="Arial" charset="0"/>
                <a:ea typeface="Arial" charset="0"/>
                <a:cs typeface="Arial" charset="0"/>
              </a:rPr>
              <a:t>servidores públicos; durante su ingreso, tránsito, estancia y salida de territorio nacional. </a:t>
            </a:r>
            <a:endParaRPr lang="es-ES_tradnl" dirty="0">
              <a:latin typeface="Arial" charset="0"/>
              <a:ea typeface="Arial" charset="0"/>
              <a:cs typeface="Arial" charset="0"/>
            </a:endParaRPr>
          </a:p>
          <a:p>
            <a:pPr algn="just">
              <a:lnSpc>
                <a:spcPct val="150000"/>
              </a:lnSpc>
            </a:pPr>
            <a:endParaRPr lang="es-ES_tradnl" dirty="0">
              <a:latin typeface="Arial" charset="0"/>
              <a:ea typeface="Arial" charset="0"/>
              <a:cs typeface="Arial" charset="0"/>
            </a:endParaRPr>
          </a:p>
        </p:txBody>
      </p:sp>
      <p:sp>
        <p:nvSpPr>
          <p:cNvPr id="6" name="CuadroTexto 5"/>
          <p:cNvSpPr txBox="1"/>
          <p:nvPr/>
        </p:nvSpPr>
        <p:spPr>
          <a:xfrm>
            <a:off x="627527" y="3525641"/>
            <a:ext cx="4592174" cy="2031325"/>
          </a:xfrm>
          <a:prstGeom prst="rect">
            <a:avLst/>
          </a:prstGeom>
          <a:noFill/>
        </p:spPr>
        <p:txBody>
          <a:bodyPr wrap="square" rtlCol="0">
            <a:spAutoFit/>
          </a:bodyPr>
          <a:lstStyle/>
          <a:p>
            <a:pPr algn="just"/>
            <a:r>
              <a:rPr lang="es-MX" dirty="0" smtClean="0">
                <a:latin typeface="Arial" charset="0"/>
                <a:ea typeface="Arial" charset="0"/>
                <a:cs typeface="Arial" charset="0"/>
              </a:rPr>
              <a:t>Coordinar y difundir estrategias</a:t>
            </a:r>
            <a:r>
              <a:rPr lang="es-MX" dirty="0">
                <a:latin typeface="Arial" charset="0"/>
                <a:ea typeface="Arial" charset="0"/>
                <a:cs typeface="Arial" charset="0"/>
              </a:rPr>
              <a:t>, acciones y programas de las entidades públicas, dirigidas a procurar que la visita de los connacionales que residen en el exterior, se lleve a cabo con </a:t>
            </a:r>
            <a:r>
              <a:rPr lang="es-MX" b="1" dirty="0">
                <a:solidFill>
                  <a:srgbClr val="7030A0"/>
                </a:solidFill>
                <a:latin typeface="Arial" charset="0"/>
                <a:ea typeface="Arial" charset="0"/>
                <a:cs typeface="Arial" charset="0"/>
              </a:rPr>
              <a:t>pleno respeto de sus derechos y conocimiento de sus obligaciones. </a:t>
            </a:r>
            <a:endParaRPr lang="es-MX" b="1" dirty="0" smtClean="0">
              <a:solidFill>
                <a:srgbClr val="7030A0"/>
              </a:solidFill>
              <a:latin typeface="Arial" charset="0"/>
              <a:ea typeface="Arial" charset="0"/>
              <a:cs typeface="Arial" charset="0"/>
            </a:endParaRPr>
          </a:p>
        </p:txBody>
      </p:sp>
      <p:sp>
        <p:nvSpPr>
          <p:cNvPr id="7" name="CuadroTexto 6"/>
          <p:cNvSpPr txBox="1"/>
          <p:nvPr/>
        </p:nvSpPr>
        <p:spPr>
          <a:xfrm>
            <a:off x="627528" y="3064160"/>
            <a:ext cx="1107996" cy="369332"/>
          </a:xfrm>
          <a:prstGeom prst="rect">
            <a:avLst/>
          </a:prstGeom>
          <a:noFill/>
        </p:spPr>
        <p:txBody>
          <a:bodyPr wrap="none" rtlCol="0">
            <a:spAutoFit/>
          </a:bodyPr>
          <a:lstStyle/>
          <a:p>
            <a:r>
              <a:rPr lang="es-ES_tradnl" b="1" dirty="0">
                <a:latin typeface="Arial" charset="0"/>
                <a:ea typeface="Arial" charset="0"/>
                <a:cs typeface="Arial" charset="0"/>
              </a:rPr>
              <a:t>Objetivo</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507" y="3248826"/>
            <a:ext cx="3373619" cy="2705688"/>
          </a:xfrm>
          <a:prstGeom prst="rect">
            <a:avLst/>
          </a:prstGeom>
        </p:spPr>
      </p:pic>
    </p:spTree>
    <p:extLst>
      <p:ext uri="{BB962C8B-B14F-4D97-AF65-F5344CB8AC3E}">
        <p14:creationId xmlns:p14="http://schemas.microsoft.com/office/powerpoint/2010/main" val="3088749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4792" y="1145787"/>
            <a:ext cx="7836194" cy="923330"/>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El Programa </a:t>
            </a:r>
            <a:r>
              <a:rPr lang="es-MX" dirty="0" smtClean="0">
                <a:latin typeface="Arial" panose="020B0604020202020204" pitchFamily="34" charset="0"/>
                <a:cs typeface="Arial" panose="020B0604020202020204" pitchFamily="34" charset="0"/>
              </a:rPr>
              <a:t>Paisano opera con el apoyo de las 32 Delegaciones Federales del INM, y de las representaciones en el Exterior. Asimismo </a:t>
            </a:r>
            <a:r>
              <a:rPr lang="es-ES" dirty="0" smtClean="0">
                <a:latin typeface="Arial" charset="0"/>
                <a:ea typeface="Arial" charset="0"/>
                <a:cs typeface="Arial" charset="0"/>
              </a:rPr>
              <a:t>se auxilia para su operación de </a:t>
            </a:r>
            <a:r>
              <a:rPr lang="es-ES" b="1" dirty="0" smtClean="0">
                <a:solidFill>
                  <a:srgbClr val="7030A0"/>
                </a:solidFill>
                <a:latin typeface="Arial" charset="0"/>
                <a:ea typeface="Arial" charset="0"/>
                <a:cs typeface="Arial" charset="0"/>
              </a:rPr>
              <a:t>observadores de la sociedad civil.  </a:t>
            </a:r>
            <a:endParaRPr lang="es-MX" dirty="0">
              <a:latin typeface="Arial" panose="020B0604020202020204" pitchFamily="34" charset="0"/>
              <a:cs typeface="Arial" panose="020B0604020202020204" pitchFamily="34" charset="0"/>
            </a:endParaRPr>
          </a:p>
        </p:txBody>
      </p:sp>
      <p:sp>
        <p:nvSpPr>
          <p:cNvPr id="12" name="Rectángulo 7"/>
          <p:cNvSpPr/>
          <p:nvPr/>
        </p:nvSpPr>
        <p:spPr>
          <a:xfrm>
            <a:off x="-9705" y="762129"/>
            <a:ext cx="1674900" cy="266700"/>
          </a:xfrm>
          <a:prstGeom prst="rect">
            <a:avLst/>
          </a:prstGeom>
          <a:solidFill>
            <a:srgbClr val="76B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_tradnl" b="1" dirty="0" smtClean="0">
                <a:latin typeface="Arial" pitchFamily="34" charset="0"/>
                <a:cs typeface="Arial" pitchFamily="34" charset="0"/>
              </a:rPr>
              <a:t>Estructura</a:t>
            </a:r>
            <a:endParaRPr lang="es-ES_tradnl" b="1" dirty="0">
              <a:latin typeface="Arial" pitchFamily="34" charset="0"/>
              <a:cs typeface="Arial" pitchFamily="34" charset="0"/>
            </a:endParaRPr>
          </a:p>
        </p:txBody>
      </p:sp>
      <p:grpSp>
        <p:nvGrpSpPr>
          <p:cNvPr id="4" name="3 Grupo"/>
          <p:cNvGrpSpPr/>
          <p:nvPr/>
        </p:nvGrpSpPr>
        <p:grpSpPr>
          <a:xfrm>
            <a:off x="1285222" y="2244813"/>
            <a:ext cx="6693319" cy="4906764"/>
            <a:chOff x="1253927" y="2195229"/>
            <a:chExt cx="6693319" cy="4419723"/>
          </a:xfrm>
        </p:grpSpPr>
        <p:sp>
          <p:nvSpPr>
            <p:cNvPr id="5" name="4 Forma libre"/>
            <p:cNvSpPr/>
            <p:nvPr/>
          </p:nvSpPr>
          <p:spPr>
            <a:xfrm>
              <a:off x="4531331" y="3996603"/>
              <a:ext cx="1164979" cy="770547"/>
            </a:xfrm>
            <a:custGeom>
              <a:avLst/>
              <a:gdLst/>
              <a:ahLst/>
              <a:cxnLst/>
              <a:rect l="0" t="0" r="0" b="0"/>
              <a:pathLst>
                <a:path>
                  <a:moveTo>
                    <a:pt x="0" y="0"/>
                  </a:moveTo>
                  <a:lnTo>
                    <a:pt x="0" y="781394"/>
                  </a:lnTo>
                  <a:lnTo>
                    <a:pt x="1164979" y="781394"/>
                  </a:lnTo>
                </a:path>
              </a:pathLst>
            </a:custGeom>
            <a:noFill/>
            <a:ln w="57150">
              <a:solidFill>
                <a:srgbClr val="0070C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5 Forma libre"/>
            <p:cNvSpPr/>
            <p:nvPr/>
          </p:nvSpPr>
          <p:spPr>
            <a:xfrm>
              <a:off x="3418087" y="3814073"/>
              <a:ext cx="1113243" cy="707957"/>
            </a:xfrm>
            <a:custGeom>
              <a:avLst/>
              <a:gdLst/>
              <a:ahLst/>
              <a:cxnLst/>
              <a:rect l="0" t="0" r="0" b="0"/>
              <a:pathLst>
                <a:path>
                  <a:moveTo>
                    <a:pt x="1113243" y="0"/>
                  </a:moveTo>
                  <a:lnTo>
                    <a:pt x="1113243" y="984157"/>
                  </a:lnTo>
                  <a:lnTo>
                    <a:pt x="0" y="984157"/>
                  </a:lnTo>
                </a:path>
              </a:pathLst>
            </a:custGeom>
            <a:noFill/>
            <a:ln w="57150">
              <a:solidFill>
                <a:srgbClr val="0070C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12 Arco"/>
            <p:cNvSpPr/>
            <p:nvPr/>
          </p:nvSpPr>
          <p:spPr>
            <a:xfrm>
              <a:off x="3732922" y="2195229"/>
              <a:ext cx="1596817" cy="1549181"/>
            </a:xfrm>
            <a:prstGeom prst="arc">
              <a:avLst>
                <a:gd name="adj1" fmla="val 13200000"/>
                <a:gd name="adj2" fmla="val 19200000"/>
              </a:avLst>
            </a:prstGeom>
            <a:ln w="57150">
              <a:solidFill>
                <a:srgbClr val="0070C0"/>
              </a:solidFill>
            </a:ln>
          </p:spPr>
          <p:style>
            <a:lnRef idx="1">
              <a:schemeClr val="accent5"/>
            </a:lnRef>
            <a:fillRef idx="0">
              <a:schemeClr val="accent5"/>
            </a:fillRef>
            <a:effectRef idx="0">
              <a:schemeClr val="accent5"/>
            </a:effectRef>
            <a:fontRef idx="minor">
              <a:schemeClr val="tx1"/>
            </a:fontRef>
          </p:style>
        </p:sp>
        <p:sp>
          <p:nvSpPr>
            <p:cNvPr id="14" name="13 Arco"/>
            <p:cNvSpPr/>
            <p:nvPr/>
          </p:nvSpPr>
          <p:spPr>
            <a:xfrm>
              <a:off x="3732922" y="2195229"/>
              <a:ext cx="1596817" cy="1549181"/>
            </a:xfrm>
            <a:prstGeom prst="arc">
              <a:avLst>
                <a:gd name="adj1" fmla="val 2400000"/>
                <a:gd name="adj2" fmla="val 8400000"/>
              </a:avLst>
            </a:prstGeom>
            <a:ln w="57150">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14 Forma libre"/>
            <p:cNvSpPr/>
            <p:nvPr/>
          </p:nvSpPr>
          <p:spPr>
            <a:xfrm>
              <a:off x="2934513" y="2474082"/>
              <a:ext cx="3193635" cy="991475"/>
            </a:xfrm>
            <a:custGeom>
              <a:avLst/>
              <a:gdLst>
                <a:gd name="connsiteX0" fmla="*/ 0 w 3193635"/>
                <a:gd name="connsiteY0" fmla="*/ 0 h 991475"/>
                <a:gd name="connsiteX1" fmla="*/ 3193635 w 3193635"/>
                <a:gd name="connsiteY1" fmla="*/ 0 h 991475"/>
                <a:gd name="connsiteX2" fmla="*/ 3193635 w 3193635"/>
                <a:gd name="connsiteY2" fmla="*/ 991475 h 991475"/>
                <a:gd name="connsiteX3" fmla="*/ 0 w 3193635"/>
                <a:gd name="connsiteY3" fmla="*/ 991475 h 991475"/>
                <a:gd name="connsiteX4" fmla="*/ 0 w 3193635"/>
                <a:gd name="connsiteY4" fmla="*/ 0 h 99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635" h="991475">
                  <a:moveTo>
                    <a:pt x="0" y="0"/>
                  </a:moveTo>
                  <a:lnTo>
                    <a:pt x="3193635" y="0"/>
                  </a:lnTo>
                  <a:lnTo>
                    <a:pt x="3193635" y="991475"/>
                  </a:lnTo>
                  <a:lnTo>
                    <a:pt x="0" y="991475"/>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ln>
                    <a:solidFill>
                      <a:schemeClr val="accent1">
                        <a:lumMod val="50000"/>
                      </a:schemeClr>
                    </a:solidFill>
                  </a:ln>
                </a:rPr>
                <a:t>Programa Paisano</a:t>
              </a:r>
              <a:endParaRPr lang="es-MX" sz="1400" kern="1200" dirty="0">
                <a:ln>
                  <a:solidFill>
                    <a:schemeClr val="accent1">
                      <a:lumMod val="50000"/>
                    </a:schemeClr>
                  </a:solidFill>
                </a:ln>
              </a:endParaRPr>
            </a:p>
          </p:txBody>
        </p:sp>
        <p:sp>
          <p:nvSpPr>
            <p:cNvPr id="21" name="20 Forma libre"/>
            <p:cNvSpPr/>
            <p:nvPr/>
          </p:nvSpPr>
          <p:spPr>
            <a:xfrm>
              <a:off x="2885545" y="6014829"/>
              <a:ext cx="1463714" cy="600123"/>
            </a:xfrm>
            <a:custGeom>
              <a:avLst/>
              <a:gdLst>
                <a:gd name="connsiteX0" fmla="*/ 0 w 1463714"/>
                <a:gd name="connsiteY0" fmla="*/ 0 h 468388"/>
                <a:gd name="connsiteX1" fmla="*/ 1463714 w 1463714"/>
                <a:gd name="connsiteY1" fmla="*/ 0 h 468388"/>
                <a:gd name="connsiteX2" fmla="*/ 1463714 w 1463714"/>
                <a:gd name="connsiteY2" fmla="*/ 468388 h 468388"/>
                <a:gd name="connsiteX3" fmla="*/ 0 w 1463714"/>
                <a:gd name="connsiteY3" fmla="*/ 468388 h 468388"/>
                <a:gd name="connsiteX4" fmla="*/ 0 w 1463714"/>
                <a:gd name="connsiteY4" fmla="*/ 0 h 4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714" h="468388">
                  <a:moveTo>
                    <a:pt x="0" y="0"/>
                  </a:moveTo>
                  <a:lnTo>
                    <a:pt x="1463714" y="0"/>
                  </a:lnTo>
                  <a:lnTo>
                    <a:pt x="1463714" y="468388"/>
                  </a:lnTo>
                  <a:lnTo>
                    <a:pt x="0" y="46838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endParaRPr lang="es-MX" sz="1200" kern="1200" dirty="0">
                <a:ln>
                  <a:solidFill>
                    <a:schemeClr val="accent1">
                      <a:lumMod val="50000"/>
                    </a:schemeClr>
                  </a:solidFill>
                </a:ln>
              </a:endParaRPr>
            </a:p>
          </p:txBody>
        </p:sp>
        <p:sp>
          <p:nvSpPr>
            <p:cNvPr id="28" name="27 Arco"/>
            <p:cNvSpPr/>
            <p:nvPr/>
          </p:nvSpPr>
          <p:spPr>
            <a:xfrm>
              <a:off x="1850668" y="4157719"/>
              <a:ext cx="1882254" cy="1330850"/>
            </a:xfrm>
            <a:prstGeom prst="arc">
              <a:avLst>
                <a:gd name="adj1" fmla="val 13200000"/>
                <a:gd name="adj2" fmla="val 19200000"/>
              </a:avLst>
            </a:prstGeom>
            <a:ln w="57150">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9" name="28 Arco"/>
            <p:cNvSpPr/>
            <p:nvPr/>
          </p:nvSpPr>
          <p:spPr>
            <a:xfrm>
              <a:off x="1956993" y="3903583"/>
              <a:ext cx="1775929" cy="1655659"/>
            </a:xfrm>
            <a:prstGeom prst="arc">
              <a:avLst>
                <a:gd name="adj1" fmla="val 2400000"/>
                <a:gd name="adj2" fmla="val 8400000"/>
              </a:avLst>
            </a:prstGeom>
            <a:ln w="57150">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29 Forma libre"/>
            <p:cNvSpPr/>
            <p:nvPr/>
          </p:nvSpPr>
          <p:spPr>
            <a:xfrm>
              <a:off x="1253927" y="4261245"/>
              <a:ext cx="3095332" cy="1059621"/>
            </a:xfrm>
            <a:custGeom>
              <a:avLst/>
              <a:gdLst>
                <a:gd name="connsiteX0" fmla="*/ 0 w 3095332"/>
                <a:gd name="connsiteY0" fmla="*/ 0 h 1059621"/>
                <a:gd name="connsiteX1" fmla="*/ 3095332 w 3095332"/>
                <a:gd name="connsiteY1" fmla="*/ 0 h 1059621"/>
                <a:gd name="connsiteX2" fmla="*/ 3095332 w 3095332"/>
                <a:gd name="connsiteY2" fmla="*/ 1059621 h 1059621"/>
                <a:gd name="connsiteX3" fmla="*/ 0 w 3095332"/>
                <a:gd name="connsiteY3" fmla="*/ 1059621 h 1059621"/>
                <a:gd name="connsiteX4" fmla="*/ 0 w 3095332"/>
                <a:gd name="connsiteY4" fmla="*/ 0 h 10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332" h="1059621">
                  <a:moveTo>
                    <a:pt x="0" y="0"/>
                  </a:moveTo>
                  <a:lnTo>
                    <a:pt x="3095332" y="0"/>
                  </a:lnTo>
                  <a:lnTo>
                    <a:pt x="3095332" y="1059621"/>
                  </a:lnTo>
                  <a:lnTo>
                    <a:pt x="0" y="1059621"/>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ln>
                    <a:solidFill>
                      <a:schemeClr val="accent1">
                        <a:lumMod val="50000"/>
                      </a:schemeClr>
                    </a:solidFill>
                  </a:ln>
                </a:rPr>
                <a:t>Delegaciones </a:t>
              </a:r>
            </a:p>
            <a:p>
              <a:pPr lvl="0" algn="ctr" defTabSz="533400">
                <a:lnSpc>
                  <a:spcPct val="90000"/>
                </a:lnSpc>
                <a:spcBef>
                  <a:spcPct val="0"/>
                </a:spcBef>
                <a:spcAft>
                  <a:spcPct val="35000"/>
                </a:spcAft>
              </a:pPr>
              <a:r>
                <a:rPr lang="es-MX" sz="1200" kern="1200" dirty="0" smtClean="0">
                  <a:ln>
                    <a:solidFill>
                      <a:schemeClr val="accent1">
                        <a:lumMod val="50000"/>
                      </a:schemeClr>
                    </a:solidFill>
                  </a:ln>
                </a:rPr>
                <a:t>Estatales </a:t>
              </a:r>
            </a:p>
          </p:txBody>
        </p:sp>
        <p:sp>
          <p:nvSpPr>
            <p:cNvPr id="31" name="30 Arco"/>
            <p:cNvSpPr/>
            <p:nvPr/>
          </p:nvSpPr>
          <p:spPr>
            <a:xfrm>
              <a:off x="5500577" y="4051790"/>
              <a:ext cx="1631112" cy="1311993"/>
            </a:xfrm>
            <a:prstGeom prst="arc">
              <a:avLst>
                <a:gd name="adj1" fmla="val 13200000"/>
                <a:gd name="adj2" fmla="val 19200000"/>
              </a:avLst>
            </a:prstGeom>
            <a:ln w="38100">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2" name="31 Arco"/>
            <p:cNvSpPr/>
            <p:nvPr/>
          </p:nvSpPr>
          <p:spPr>
            <a:xfrm>
              <a:off x="5500577" y="4051790"/>
              <a:ext cx="1631112" cy="1311993"/>
            </a:xfrm>
            <a:prstGeom prst="arc">
              <a:avLst>
                <a:gd name="adj1" fmla="val 2400000"/>
                <a:gd name="adj2" fmla="val 8400000"/>
              </a:avLst>
            </a:prstGeom>
            <a:ln w="57150">
              <a:solidFill>
                <a:srgbClr val="0070C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3" name="32 Forma libre"/>
            <p:cNvSpPr/>
            <p:nvPr/>
          </p:nvSpPr>
          <p:spPr>
            <a:xfrm>
              <a:off x="4685021" y="4319274"/>
              <a:ext cx="3262225" cy="839675"/>
            </a:xfrm>
            <a:custGeom>
              <a:avLst/>
              <a:gdLst>
                <a:gd name="connsiteX0" fmla="*/ 0 w 3262225"/>
                <a:gd name="connsiteY0" fmla="*/ 0 h 839675"/>
                <a:gd name="connsiteX1" fmla="*/ 3262225 w 3262225"/>
                <a:gd name="connsiteY1" fmla="*/ 0 h 839675"/>
                <a:gd name="connsiteX2" fmla="*/ 3262225 w 3262225"/>
                <a:gd name="connsiteY2" fmla="*/ 839675 h 839675"/>
                <a:gd name="connsiteX3" fmla="*/ 0 w 3262225"/>
                <a:gd name="connsiteY3" fmla="*/ 839675 h 839675"/>
                <a:gd name="connsiteX4" fmla="*/ 0 w 3262225"/>
                <a:gd name="connsiteY4" fmla="*/ 0 h 83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225" h="839675">
                  <a:moveTo>
                    <a:pt x="0" y="0"/>
                  </a:moveTo>
                  <a:lnTo>
                    <a:pt x="3262225" y="0"/>
                  </a:lnTo>
                  <a:lnTo>
                    <a:pt x="3262225" y="839675"/>
                  </a:lnTo>
                  <a:lnTo>
                    <a:pt x="0" y="839675"/>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ln>
                    <a:solidFill>
                      <a:schemeClr val="accent1">
                        <a:lumMod val="50000"/>
                      </a:schemeClr>
                    </a:solidFill>
                  </a:ln>
                </a:rPr>
                <a:t>Representaciones  </a:t>
              </a:r>
            </a:p>
            <a:p>
              <a:pPr lvl="0" algn="ctr" defTabSz="533400">
                <a:lnSpc>
                  <a:spcPct val="90000"/>
                </a:lnSpc>
                <a:spcBef>
                  <a:spcPct val="0"/>
                </a:spcBef>
                <a:spcAft>
                  <a:spcPct val="35000"/>
                </a:spcAft>
              </a:pPr>
              <a:r>
                <a:rPr lang="es-MX" sz="1200" kern="1200" dirty="0" smtClean="0">
                  <a:ln>
                    <a:solidFill>
                      <a:schemeClr val="accent1">
                        <a:lumMod val="50000"/>
                      </a:schemeClr>
                    </a:solidFill>
                  </a:ln>
                </a:rPr>
                <a:t>INM en el exterior </a:t>
              </a:r>
              <a:endParaRPr lang="es-MX" sz="1200" kern="1200" dirty="0">
                <a:ln>
                  <a:solidFill>
                    <a:schemeClr val="accent1">
                      <a:lumMod val="50000"/>
                    </a:schemeClr>
                  </a:solidFill>
                </a:ln>
              </a:endParaRPr>
            </a:p>
          </p:txBody>
        </p:sp>
      </p:grpSp>
    </p:spTree>
    <p:extLst>
      <p:ext uri="{BB962C8B-B14F-4D97-AF65-F5344CB8AC3E}">
        <p14:creationId xmlns:p14="http://schemas.microsoft.com/office/powerpoint/2010/main" val="3645814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4023282" y="1982098"/>
            <a:ext cx="5120718" cy="3443590"/>
          </a:xfrm>
          <a:prstGeom prst="rect">
            <a:avLst/>
          </a:prstGeom>
        </p:spPr>
      </p:pic>
      <p:sp>
        <p:nvSpPr>
          <p:cNvPr id="6" name="CuadroTexto 5"/>
          <p:cNvSpPr txBox="1"/>
          <p:nvPr/>
        </p:nvSpPr>
        <p:spPr>
          <a:xfrm>
            <a:off x="619897" y="1243434"/>
            <a:ext cx="8166848" cy="1477328"/>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El Programa Paisano opera de manera permanente, </a:t>
            </a:r>
            <a:r>
              <a:rPr lang="es-MX" dirty="0" smtClean="0">
                <a:latin typeface="Arial" panose="020B0604020202020204" pitchFamily="34" charset="0"/>
                <a:cs typeface="Arial" panose="020B0604020202020204" pitchFamily="34" charset="0"/>
              </a:rPr>
              <a:t>reforzando sus acciones durante los periodos de mayor afluencia, de acuerdo al calendario de EUA. Se implementan tres </a:t>
            </a:r>
            <a:r>
              <a:rPr lang="es-MX" dirty="0">
                <a:latin typeface="Arial" panose="020B0604020202020204" pitchFamily="34" charset="0"/>
                <a:cs typeface="Arial" panose="020B0604020202020204" pitchFamily="34" charset="0"/>
              </a:rPr>
              <a:t>operativos especiales: </a:t>
            </a:r>
            <a:r>
              <a:rPr lang="es-MX" b="1" dirty="0">
                <a:solidFill>
                  <a:srgbClr val="7030A0"/>
                </a:solidFill>
                <a:latin typeface="Arial" charset="0"/>
                <a:ea typeface="Arial" charset="0"/>
                <a:cs typeface="Arial" charset="0"/>
              </a:rPr>
              <a:t>Semana Santa, verano e invierno</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En </a:t>
            </a:r>
            <a:r>
              <a:rPr lang="es-MX" dirty="0">
                <a:latin typeface="Arial" panose="020B0604020202020204" pitchFamily="34" charset="0"/>
                <a:cs typeface="Arial" panose="020B0604020202020204" pitchFamily="34" charset="0"/>
              </a:rPr>
              <a:t>cada </a:t>
            </a:r>
            <a:r>
              <a:rPr lang="es-MX" dirty="0" smtClean="0">
                <a:latin typeface="Arial" panose="020B0604020202020204" pitchFamily="34" charset="0"/>
                <a:cs typeface="Arial" panose="020B0604020202020204" pitchFamily="34" charset="0"/>
              </a:rPr>
              <a:t>operativo, contamos con el apoyo de </a:t>
            </a:r>
            <a:r>
              <a:rPr lang="es-MX" b="1" dirty="0" smtClean="0">
                <a:solidFill>
                  <a:srgbClr val="7030A0"/>
                </a:solidFill>
                <a:latin typeface="Arial" charset="0"/>
                <a:ea typeface="Arial" charset="0"/>
                <a:cs typeface="Arial" charset="0"/>
              </a:rPr>
              <a:t>voluntarios </a:t>
            </a:r>
            <a:r>
              <a:rPr lang="es-MX" b="1" dirty="0">
                <a:solidFill>
                  <a:srgbClr val="7030A0"/>
                </a:solidFill>
                <a:latin typeface="Arial" charset="0"/>
                <a:ea typeface="Arial" charset="0"/>
                <a:cs typeface="Arial" charset="0"/>
              </a:rPr>
              <a:t>de la sociedad civil</a:t>
            </a:r>
            <a:r>
              <a:rPr lang="es-MX" dirty="0" smtClean="0">
                <a:latin typeface="Arial" panose="020B0604020202020204" pitchFamily="34" charset="0"/>
                <a:cs typeface="Arial" panose="020B0604020202020204" pitchFamily="34" charset="0"/>
              </a:rPr>
              <a:t>, distribuidos en toda la República.</a:t>
            </a:r>
            <a:endParaRPr lang="es-MX" dirty="0">
              <a:latin typeface="Arial" panose="020B0604020202020204" pitchFamily="34" charset="0"/>
              <a:cs typeface="Arial" panose="020B0604020202020204" pitchFamily="34" charset="0"/>
            </a:endParaRPr>
          </a:p>
        </p:txBody>
      </p:sp>
      <p:sp>
        <p:nvSpPr>
          <p:cNvPr id="5" name="CuadroTexto 4"/>
          <p:cNvSpPr txBox="1"/>
          <p:nvPr/>
        </p:nvSpPr>
        <p:spPr>
          <a:xfrm>
            <a:off x="4242391" y="2812124"/>
            <a:ext cx="4544354" cy="3831818"/>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Durante el pasado </a:t>
            </a:r>
            <a:r>
              <a:rPr lang="es-MX" b="1" dirty="0">
                <a:solidFill>
                  <a:srgbClr val="7030A0"/>
                </a:solidFill>
                <a:latin typeface="Arial" charset="0"/>
                <a:ea typeface="Arial" charset="0"/>
                <a:cs typeface="Arial" charset="0"/>
              </a:rPr>
              <a:t>Operativo </a:t>
            </a:r>
            <a:r>
              <a:rPr lang="es-MX" b="1" dirty="0" smtClean="0">
                <a:solidFill>
                  <a:srgbClr val="7030A0"/>
                </a:solidFill>
                <a:latin typeface="Arial" charset="0"/>
                <a:ea typeface="Arial" charset="0"/>
                <a:cs typeface="Arial" charset="0"/>
              </a:rPr>
              <a:t>Semana Santa 2018</a:t>
            </a:r>
            <a:r>
              <a:rPr lang="es-MX"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se registró la siguiente participación</a:t>
            </a:r>
            <a:r>
              <a:rPr lang="es-MX" dirty="0" smtClean="0">
                <a:latin typeface="Arial" panose="020B0604020202020204" pitchFamily="34" charset="0"/>
                <a:cs typeface="Arial" panose="020B0604020202020204" pitchFamily="34" charset="0"/>
              </a:rPr>
              <a:t>:</a:t>
            </a:r>
          </a:p>
          <a:p>
            <a:pPr algn="just"/>
            <a:endParaRPr lang="es-MX" sz="9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smtClean="0">
                <a:latin typeface="Arial" panose="020B0604020202020204" pitchFamily="34" charset="0"/>
                <a:cs typeface="Arial" panose="020B0604020202020204" pitchFamily="34" charset="0"/>
              </a:rPr>
              <a:t>Presencia </a:t>
            </a:r>
            <a:r>
              <a:rPr lang="es-ES" dirty="0" smtClean="0">
                <a:latin typeface="Arial" panose="020B0604020202020204" pitchFamily="34" charset="0"/>
                <a:cs typeface="Arial" panose="020B0604020202020204" pitchFamily="34" charset="0"/>
              </a:rPr>
              <a:t>en </a:t>
            </a:r>
            <a:r>
              <a:rPr lang="es-ES" b="1" dirty="0" smtClean="0">
                <a:solidFill>
                  <a:srgbClr val="7030A0"/>
                </a:solidFill>
                <a:latin typeface="Arial" charset="0"/>
                <a:ea typeface="Arial" charset="0"/>
                <a:cs typeface="Arial" charset="0"/>
              </a:rPr>
              <a:t>234 Municipios y 152 Ciudades</a:t>
            </a:r>
            <a:r>
              <a:rPr lang="es-ES" dirty="0" smtClean="0">
                <a:latin typeface="Arial" panose="020B0604020202020204" pitchFamily="34" charset="0"/>
                <a:cs typeface="Arial" panose="020B0604020202020204" pitchFamily="34" charset="0"/>
              </a:rPr>
              <a:t>.</a:t>
            </a:r>
          </a:p>
          <a:p>
            <a:pPr marL="285750" indent="-285750" algn="just">
              <a:buFont typeface="Arial" pitchFamily="34" charset="0"/>
              <a:buChar char="•"/>
            </a:pPr>
            <a:r>
              <a:rPr lang="es-ES" dirty="0" smtClean="0">
                <a:latin typeface="Arial" panose="020B0604020202020204" pitchFamily="34" charset="0"/>
                <a:cs typeface="Arial" panose="020B0604020202020204" pitchFamily="34" charset="0"/>
              </a:rPr>
              <a:t>Participación de </a:t>
            </a:r>
            <a:r>
              <a:rPr lang="es-ES" b="1" dirty="0" smtClean="0">
                <a:solidFill>
                  <a:srgbClr val="7030A0"/>
                </a:solidFill>
                <a:latin typeface="Arial" charset="0"/>
                <a:ea typeface="Arial" charset="0"/>
                <a:cs typeface="Arial" charset="0"/>
              </a:rPr>
              <a:t>1,106 Observadores </a:t>
            </a:r>
            <a:r>
              <a:rPr lang="es-ES" dirty="0" smtClean="0">
                <a:latin typeface="Arial" panose="020B0604020202020204" pitchFamily="34" charset="0"/>
                <a:cs typeface="Arial" panose="020B0604020202020204" pitchFamily="34" charset="0"/>
              </a:rPr>
              <a:t>de la sociedad civil.</a:t>
            </a:r>
          </a:p>
          <a:p>
            <a:pPr marL="285750" indent="-285750" algn="just">
              <a:buFont typeface="Arial" pitchFamily="34" charset="0"/>
              <a:buChar char="•"/>
            </a:pPr>
            <a:r>
              <a:rPr lang="es-ES" dirty="0" smtClean="0">
                <a:latin typeface="Arial" panose="020B0604020202020204" pitchFamily="34" charset="0"/>
                <a:cs typeface="Arial" panose="020B0604020202020204" pitchFamily="34" charset="0"/>
              </a:rPr>
              <a:t>Los Observadores brindan atención a través de:</a:t>
            </a:r>
          </a:p>
          <a:p>
            <a:pPr marL="742950" lvl="1" indent="-285750" algn="just">
              <a:buFont typeface="Wingdings" pitchFamily="2" charset="2"/>
              <a:buChar char="§"/>
            </a:pPr>
            <a:r>
              <a:rPr lang="es-ES" b="1" dirty="0" smtClean="0">
                <a:solidFill>
                  <a:srgbClr val="7030A0"/>
                </a:solidFill>
                <a:latin typeface="Arial" charset="0"/>
                <a:ea typeface="Arial" charset="0"/>
                <a:cs typeface="Arial" charset="0"/>
              </a:rPr>
              <a:t>194</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Módulos Fijos.</a:t>
            </a:r>
          </a:p>
          <a:p>
            <a:pPr marL="742950" lvl="1" indent="-285750" algn="just">
              <a:buFont typeface="Wingdings" pitchFamily="2" charset="2"/>
              <a:buChar char="§"/>
            </a:pPr>
            <a:r>
              <a:rPr lang="es-ES" b="1" dirty="0" smtClean="0">
                <a:solidFill>
                  <a:srgbClr val="7030A0"/>
                </a:solidFill>
                <a:latin typeface="Arial" charset="0"/>
                <a:ea typeface="Arial" charset="0"/>
                <a:cs typeface="Arial" charset="0"/>
              </a:rPr>
              <a:t>218</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Puntos de Observación.</a:t>
            </a:r>
          </a:p>
          <a:p>
            <a:pPr marL="742950" lvl="1" indent="-285750" algn="just">
              <a:buFont typeface="Wingdings" pitchFamily="2" charset="2"/>
              <a:buChar char="§"/>
            </a:pPr>
            <a:r>
              <a:rPr lang="es-ES" dirty="0">
                <a:latin typeface="Arial" panose="020B0604020202020204" pitchFamily="34" charset="0"/>
                <a:cs typeface="Arial" panose="020B0604020202020204" pitchFamily="34" charset="0"/>
              </a:rPr>
              <a:t>Más de </a:t>
            </a:r>
            <a:r>
              <a:rPr lang="es-ES" b="1" dirty="0" smtClean="0">
                <a:solidFill>
                  <a:srgbClr val="7030A0"/>
                </a:solidFill>
                <a:latin typeface="Arial" charset="0"/>
                <a:ea typeface="Arial" charset="0"/>
                <a:cs typeface="Arial" charset="0"/>
              </a:rPr>
              <a:t>45</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Paraderos de Descanso</a:t>
            </a:r>
            <a:r>
              <a:rPr lang="es-ES" dirty="0" smtClean="0">
                <a:latin typeface="Arial" panose="020B0604020202020204" pitchFamily="34" charset="0"/>
                <a:cs typeface="Arial" panose="020B0604020202020204" pitchFamily="34" charset="0"/>
              </a:rPr>
              <a:t>.</a:t>
            </a:r>
          </a:p>
        </p:txBody>
      </p:sp>
      <p:sp>
        <p:nvSpPr>
          <p:cNvPr id="12" name="Rectángulo 11"/>
          <p:cNvSpPr/>
          <p:nvPr/>
        </p:nvSpPr>
        <p:spPr>
          <a:xfrm>
            <a:off x="24665" y="822325"/>
            <a:ext cx="1672818" cy="2667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p:cNvSpPr txBox="1"/>
          <p:nvPr/>
        </p:nvSpPr>
        <p:spPr>
          <a:xfrm>
            <a:off x="-235628" y="762814"/>
            <a:ext cx="1924150" cy="338554"/>
          </a:xfrm>
          <a:prstGeom prst="rect">
            <a:avLst/>
          </a:prstGeom>
          <a:noFill/>
        </p:spPr>
        <p:txBody>
          <a:bodyPr wrap="none" rtlCol="0">
            <a:spAutoFit/>
          </a:bodyPr>
          <a:lstStyle/>
          <a:p>
            <a:pPr algn="r"/>
            <a:r>
              <a:rPr lang="es-ES_tradnl" sz="1600" b="1" dirty="0">
                <a:solidFill>
                  <a:schemeClr val="bg1"/>
                </a:solidFill>
                <a:latin typeface="Arial" charset="0"/>
                <a:ea typeface="Arial" charset="0"/>
                <a:cs typeface="Arial" charset="0"/>
              </a:rPr>
              <a:t>Despliegue</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46" y="3945261"/>
            <a:ext cx="988337" cy="223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614" y="3114623"/>
            <a:ext cx="1842437" cy="313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499" y="3667757"/>
            <a:ext cx="878824" cy="258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33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2"/>
          <p:cNvSpPr txBox="1"/>
          <p:nvPr/>
        </p:nvSpPr>
        <p:spPr>
          <a:xfrm>
            <a:off x="-1" y="906408"/>
            <a:ext cx="1623059" cy="338554"/>
          </a:xfrm>
          <a:prstGeom prst="rect">
            <a:avLst/>
          </a:prstGeom>
          <a:solidFill>
            <a:schemeClr val="accent2"/>
          </a:solidFill>
        </p:spPr>
        <p:txBody>
          <a:bodyPr wrap="square" rtlCol="0">
            <a:spAutoFit/>
          </a:bodyPr>
          <a:lstStyle/>
          <a:p>
            <a:pPr algn="r"/>
            <a:r>
              <a:rPr lang="es-ES_tradnl" sz="1600" b="1" dirty="0" smtClean="0">
                <a:solidFill>
                  <a:schemeClr val="bg1"/>
                </a:solidFill>
                <a:latin typeface="Arial" charset="0"/>
                <a:ea typeface="Arial" charset="0"/>
                <a:cs typeface="Arial" charset="0"/>
              </a:rPr>
              <a:t>Acciones</a:t>
            </a:r>
            <a:endParaRPr lang="es-ES_tradnl" sz="1600" b="1" dirty="0">
              <a:solidFill>
                <a:schemeClr val="bg1"/>
              </a:solidFill>
              <a:latin typeface="Arial" charset="0"/>
              <a:ea typeface="Arial" charset="0"/>
              <a:cs typeface="Arial" charset="0"/>
            </a:endParaRPr>
          </a:p>
        </p:txBody>
      </p:sp>
      <p:sp>
        <p:nvSpPr>
          <p:cNvPr id="11" name="10 Rectángulo"/>
          <p:cNvSpPr/>
          <p:nvPr/>
        </p:nvSpPr>
        <p:spPr>
          <a:xfrm>
            <a:off x="571493" y="1387199"/>
            <a:ext cx="8334375" cy="4524315"/>
          </a:xfrm>
          <a:prstGeom prst="rect">
            <a:avLst/>
          </a:prstGeom>
        </p:spPr>
        <p:txBody>
          <a:bodyPr wrap="square">
            <a:spAutoFit/>
          </a:bodyPr>
          <a:lstStyle/>
          <a:p>
            <a:pPr algn="just" defTabSz="265113"/>
            <a:r>
              <a:rPr lang="es-MX" dirty="0" smtClean="0">
                <a:solidFill>
                  <a:srgbClr val="7030A0"/>
                </a:solidFill>
                <a:latin typeface="Arial" pitchFamily="34" charset="0"/>
                <a:cs typeface="Arial" pitchFamily="34" charset="0"/>
              </a:rPr>
              <a:t>1.	</a:t>
            </a:r>
            <a:r>
              <a:rPr lang="es-MX" dirty="0" smtClean="0">
                <a:latin typeface="Arial" pitchFamily="34" charset="0"/>
                <a:cs typeface="Arial" pitchFamily="34" charset="0"/>
              </a:rPr>
              <a:t>Se </a:t>
            </a:r>
            <a:r>
              <a:rPr lang="es-MX" dirty="0">
                <a:latin typeface="Arial" pitchFamily="34" charset="0"/>
                <a:cs typeface="Arial" pitchFamily="34" charset="0"/>
              </a:rPr>
              <a:t>coordinan programas y acciones, a través de una Comisión </a:t>
            </a:r>
            <a:r>
              <a:rPr lang="es-MX" dirty="0" smtClean="0">
                <a:latin typeface="Arial" pitchFamily="34" charset="0"/>
                <a:cs typeface="Arial" pitchFamily="34" charset="0"/>
              </a:rPr>
              <a:t>	Intersecretarial</a:t>
            </a:r>
            <a:r>
              <a:rPr lang="es-MX" dirty="0">
                <a:latin typeface="Arial" pitchFamily="34" charset="0"/>
                <a:cs typeface="Arial" pitchFamily="34" charset="0"/>
              </a:rPr>
              <a:t>, integrada por 38 Dependencias públicas. </a:t>
            </a:r>
          </a:p>
          <a:p>
            <a:pPr algn="just"/>
            <a:r>
              <a:rPr lang="es-MX" dirty="0">
                <a:latin typeface="Arial" pitchFamily="34" charset="0"/>
                <a:cs typeface="Arial" pitchFamily="34" charset="0"/>
              </a:rPr>
              <a:t> </a:t>
            </a:r>
          </a:p>
          <a:p>
            <a:pPr algn="just">
              <a:tabLst>
                <a:tab pos="265113" algn="l"/>
              </a:tabLst>
            </a:pPr>
            <a:r>
              <a:rPr lang="es-MX" dirty="0" smtClean="0">
                <a:latin typeface="Arial" pitchFamily="34" charset="0"/>
                <a:cs typeface="Arial" pitchFamily="34" charset="0"/>
              </a:rPr>
              <a:t>2. 	Se brinda información sobre sus derechos y obligaciones a través de 	Observadores </a:t>
            </a:r>
            <a:r>
              <a:rPr lang="es-MX" dirty="0">
                <a:latin typeface="Arial" pitchFamily="34" charset="0"/>
                <a:cs typeface="Arial" pitchFamily="34" charset="0"/>
              </a:rPr>
              <a:t>de la sociedad civil. </a:t>
            </a:r>
            <a:endParaRPr lang="es-MX" dirty="0" smtClean="0">
              <a:latin typeface="Arial" pitchFamily="34" charset="0"/>
              <a:cs typeface="Arial" pitchFamily="34" charset="0"/>
            </a:endParaRPr>
          </a:p>
          <a:p>
            <a:pPr marL="342900" indent="-342900" algn="just">
              <a:buFont typeface="+mj-lt"/>
              <a:buAutoNum type="arabicPeriod"/>
            </a:pPr>
            <a:endParaRPr lang="es-MX" dirty="0">
              <a:latin typeface="Arial" pitchFamily="34" charset="0"/>
              <a:cs typeface="Arial" pitchFamily="34" charset="0"/>
            </a:endParaRPr>
          </a:p>
          <a:p>
            <a:pPr algn="just" defTabSz="265113"/>
            <a:r>
              <a:rPr lang="es-MX" dirty="0" smtClean="0">
                <a:latin typeface="Arial" pitchFamily="34" charset="0"/>
                <a:cs typeface="Arial" pitchFamily="34" charset="0"/>
              </a:rPr>
              <a:t>3. 	Se proporciona información desde Estados Unidos a través de los 	Representantes </a:t>
            </a:r>
            <a:r>
              <a:rPr lang="es-MX" dirty="0">
                <a:latin typeface="Arial" pitchFamily="34" charset="0"/>
                <a:cs typeface="Arial" pitchFamily="34" charset="0"/>
              </a:rPr>
              <a:t>del </a:t>
            </a:r>
            <a:r>
              <a:rPr lang="es-MX" dirty="0" smtClean="0">
                <a:latin typeface="Arial" pitchFamily="34" charset="0"/>
                <a:cs typeface="Arial" pitchFamily="34" charset="0"/>
              </a:rPr>
              <a:t>Programa.</a:t>
            </a:r>
          </a:p>
          <a:p>
            <a:pPr algn="just"/>
            <a:endParaRPr lang="es-MX" dirty="0" smtClean="0">
              <a:latin typeface="Arial" pitchFamily="34" charset="0"/>
              <a:cs typeface="Arial" pitchFamily="34" charset="0"/>
            </a:endParaRPr>
          </a:p>
          <a:p>
            <a:pPr algn="just">
              <a:tabLst>
                <a:tab pos="265113" algn="l"/>
              </a:tabLst>
            </a:pPr>
            <a:r>
              <a:rPr lang="es-MX" dirty="0" smtClean="0">
                <a:latin typeface="Arial" pitchFamily="34" charset="0"/>
                <a:cs typeface="Arial" pitchFamily="34" charset="0"/>
              </a:rPr>
              <a:t>4.	Distribución </a:t>
            </a:r>
            <a:r>
              <a:rPr lang="es-MX" dirty="0">
                <a:latin typeface="Arial" pitchFamily="34" charset="0"/>
                <a:cs typeface="Arial" pitchFamily="34" charset="0"/>
              </a:rPr>
              <a:t>de la Guía Paisano. Tanto en Estados Unidos, por medio </a:t>
            </a:r>
            <a:r>
              <a:rPr lang="es-MX" dirty="0" smtClean="0">
                <a:latin typeface="Arial" pitchFamily="34" charset="0"/>
                <a:cs typeface="Arial" pitchFamily="34" charset="0"/>
              </a:rPr>
              <a:t>	de </a:t>
            </a:r>
            <a:r>
              <a:rPr lang="es-MX" dirty="0">
                <a:latin typeface="Arial" pitchFamily="34" charset="0"/>
                <a:cs typeface="Arial" pitchFamily="34" charset="0"/>
              </a:rPr>
              <a:t>la Red </a:t>
            </a:r>
            <a:r>
              <a:rPr lang="es-MX" dirty="0" smtClean="0">
                <a:latin typeface="Arial" pitchFamily="34" charset="0"/>
                <a:cs typeface="Arial" pitchFamily="34" charset="0"/>
              </a:rPr>
              <a:t>Consular y Representaciones, </a:t>
            </a:r>
            <a:r>
              <a:rPr lang="es-MX" dirty="0">
                <a:latin typeface="Arial" pitchFamily="34" charset="0"/>
                <a:cs typeface="Arial" pitchFamily="34" charset="0"/>
              </a:rPr>
              <a:t>como en todo México a través </a:t>
            </a:r>
            <a:r>
              <a:rPr lang="es-MX" dirty="0" smtClean="0">
                <a:latin typeface="Arial" pitchFamily="34" charset="0"/>
                <a:cs typeface="Arial" pitchFamily="34" charset="0"/>
              </a:rPr>
              <a:t>	de </a:t>
            </a:r>
            <a:r>
              <a:rPr lang="es-MX" dirty="0">
                <a:latin typeface="Arial" pitchFamily="34" charset="0"/>
                <a:cs typeface="Arial" pitchFamily="34" charset="0"/>
              </a:rPr>
              <a:t>los módulos de atención. </a:t>
            </a:r>
            <a:endParaRPr lang="es-MX" dirty="0" smtClean="0">
              <a:latin typeface="Arial" pitchFamily="34" charset="0"/>
              <a:cs typeface="Arial" pitchFamily="34" charset="0"/>
            </a:endParaRPr>
          </a:p>
          <a:p>
            <a:pPr algn="just"/>
            <a:endParaRPr lang="es-MX" dirty="0">
              <a:latin typeface="Arial" pitchFamily="34" charset="0"/>
              <a:cs typeface="Arial" pitchFamily="34" charset="0"/>
            </a:endParaRPr>
          </a:p>
          <a:p>
            <a:pPr algn="just">
              <a:tabLst>
                <a:tab pos="265113" algn="l"/>
              </a:tabLst>
            </a:pPr>
            <a:r>
              <a:rPr lang="es-MX" dirty="0" smtClean="0">
                <a:latin typeface="Arial" pitchFamily="34" charset="0"/>
                <a:cs typeface="Arial" pitchFamily="34" charset="0"/>
              </a:rPr>
              <a:t>5.	Marcación </a:t>
            </a:r>
            <a:r>
              <a:rPr lang="es-MX" dirty="0">
                <a:latin typeface="Arial" pitchFamily="34" charset="0"/>
                <a:cs typeface="Arial" pitchFamily="34" charset="0"/>
              </a:rPr>
              <a:t>gratuita desde México y Estados </a:t>
            </a:r>
            <a:r>
              <a:rPr lang="es-MX" dirty="0" smtClean="0">
                <a:latin typeface="Arial" pitchFamily="34" charset="0"/>
                <a:cs typeface="Arial" pitchFamily="34" charset="0"/>
              </a:rPr>
              <a:t>Unidos. A través del </a:t>
            </a:r>
            <a:r>
              <a:rPr lang="es-MX" dirty="0" smtClean="0">
                <a:latin typeface="Arial" pitchFamily="34" charset="0"/>
                <a:cs typeface="Arial" pitchFamily="34" charset="0"/>
              </a:rPr>
              <a:t>Centro </a:t>
            </a:r>
            <a:r>
              <a:rPr lang="es-MX" dirty="0" smtClean="0">
                <a:latin typeface="Arial" pitchFamily="34" charset="0"/>
                <a:cs typeface="Arial" pitchFamily="34" charset="0"/>
              </a:rPr>
              <a:t>	de </a:t>
            </a:r>
            <a:r>
              <a:rPr lang="es-MX" dirty="0">
                <a:latin typeface="Arial" pitchFamily="34" charset="0"/>
                <a:cs typeface="Arial" pitchFamily="34" charset="0"/>
              </a:rPr>
              <a:t>Atención </a:t>
            </a:r>
            <a:r>
              <a:rPr lang="es-MX" dirty="0" smtClean="0">
                <a:latin typeface="Arial" pitchFamily="34" charset="0"/>
                <a:cs typeface="Arial" pitchFamily="34" charset="0"/>
              </a:rPr>
              <a:t>Migratoria </a:t>
            </a:r>
            <a:r>
              <a:rPr lang="es-MX" dirty="0">
                <a:latin typeface="Arial" pitchFamily="34" charset="0"/>
                <a:cs typeface="Arial" pitchFamily="34" charset="0"/>
              </a:rPr>
              <a:t>del </a:t>
            </a:r>
            <a:r>
              <a:rPr lang="es-MX" dirty="0" smtClean="0">
                <a:latin typeface="Arial" pitchFamily="34" charset="0"/>
                <a:cs typeface="Arial" pitchFamily="34" charset="0"/>
              </a:rPr>
              <a:t>INM, se brinda </a:t>
            </a:r>
            <a:r>
              <a:rPr lang="es-MX">
                <a:latin typeface="Arial" pitchFamily="34" charset="0"/>
                <a:cs typeface="Arial" pitchFamily="34" charset="0"/>
              </a:rPr>
              <a:t>asesoría </a:t>
            </a:r>
            <a:r>
              <a:rPr lang="es-MX" smtClean="0">
                <a:latin typeface="Arial" pitchFamily="34" charset="0"/>
                <a:cs typeface="Arial" pitchFamily="34" charset="0"/>
              </a:rPr>
              <a:t>permanente y continua</a:t>
            </a:r>
            <a:r>
              <a:rPr lang="es-MX" dirty="0" smtClean="0">
                <a:latin typeface="Arial" pitchFamily="34" charset="0"/>
                <a:cs typeface="Arial" pitchFamily="34" charset="0"/>
              </a:rPr>
              <a:t>. </a:t>
            </a:r>
            <a:r>
              <a:rPr lang="es-MX" dirty="0">
                <a:latin typeface="Arial" pitchFamily="34" charset="0"/>
                <a:cs typeface="Arial" pitchFamily="34" charset="0"/>
              </a:rPr>
              <a:t>	</a:t>
            </a:r>
          </a:p>
        </p:txBody>
      </p:sp>
    </p:spTree>
    <p:extLst>
      <p:ext uri="{BB962C8B-B14F-4D97-AF65-F5344CB8AC3E}">
        <p14:creationId xmlns:p14="http://schemas.microsoft.com/office/powerpoint/2010/main" val="293014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263" y="822325"/>
            <a:ext cx="1340152" cy="2667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p:cNvSpPr txBox="1"/>
          <p:nvPr/>
        </p:nvSpPr>
        <p:spPr>
          <a:xfrm>
            <a:off x="336011" y="790926"/>
            <a:ext cx="1005404" cy="338554"/>
          </a:xfrm>
          <a:prstGeom prst="rect">
            <a:avLst/>
          </a:prstGeom>
          <a:noFill/>
        </p:spPr>
        <p:txBody>
          <a:bodyPr wrap="none" rtlCol="0">
            <a:spAutoFit/>
          </a:bodyPr>
          <a:lstStyle/>
          <a:p>
            <a:pPr algn="r"/>
            <a:r>
              <a:rPr lang="es-ES" sz="1600" b="1" dirty="0">
                <a:solidFill>
                  <a:schemeClr val="bg1"/>
                </a:solidFill>
                <a:latin typeface="Arial" charset="0"/>
                <a:ea typeface="Arial" charset="0"/>
                <a:cs typeface="Arial" charset="0"/>
              </a:rPr>
              <a:t>Difusión</a:t>
            </a:r>
            <a:endParaRPr lang="es-ES_tradnl" sz="1600" b="1" dirty="0">
              <a:solidFill>
                <a:schemeClr val="bg1"/>
              </a:solidFill>
              <a:latin typeface="Arial" charset="0"/>
              <a:ea typeface="Arial" charset="0"/>
              <a:cs typeface="Arial" charset="0"/>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40615" t="-1" r="488" b="40962"/>
          <a:stretch/>
        </p:blipFill>
        <p:spPr>
          <a:xfrm>
            <a:off x="0" y="1365214"/>
            <a:ext cx="3113709" cy="5492786"/>
          </a:xfrm>
          <a:prstGeom prst="rect">
            <a:avLst/>
          </a:prstGeom>
        </p:spPr>
      </p:pic>
      <p:sp>
        <p:nvSpPr>
          <p:cNvPr id="9" name="CuadroTexto 8"/>
          <p:cNvSpPr txBox="1"/>
          <p:nvPr/>
        </p:nvSpPr>
        <p:spPr>
          <a:xfrm>
            <a:off x="934176" y="1302406"/>
            <a:ext cx="1908538" cy="400110"/>
          </a:xfrm>
          <a:prstGeom prst="rect">
            <a:avLst/>
          </a:prstGeom>
          <a:noFill/>
        </p:spPr>
        <p:txBody>
          <a:bodyPr wrap="square" rtlCol="0">
            <a:spAutoFit/>
          </a:bodyPr>
          <a:lstStyle/>
          <a:p>
            <a:pPr algn="ctr"/>
            <a:r>
              <a:rPr lang="es-ES" sz="2000" b="1" dirty="0">
                <a:solidFill>
                  <a:srgbClr val="00B050"/>
                </a:solidFill>
                <a:latin typeface="Arial" charset="0"/>
                <a:ea typeface="Arial" charset="0"/>
                <a:cs typeface="Arial" charset="0"/>
              </a:rPr>
              <a:t>Observadores</a:t>
            </a:r>
          </a:p>
        </p:txBody>
      </p:sp>
      <p:pic>
        <p:nvPicPr>
          <p:cNvPr id="6" name="Imagen 5">
            <a:extLst>
              <a:ext uri="{FF2B5EF4-FFF2-40B4-BE49-F238E27FC236}">
                <a16:creationId xmlns="" xmlns:a16="http://schemas.microsoft.com/office/drawing/2014/main" id="{56E9BD07-1946-4943-9F92-FA3F286F33E5}"/>
              </a:ext>
            </a:extLst>
          </p:cNvPr>
          <p:cNvPicPr>
            <a:picLocks noChangeAspect="1"/>
          </p:cNvPicPr>
          <p:nvPr/>
        </p:nvPicPr>
        <p:blipFill>
          <a:blip r:embed="rId3"/>
          <a:stretch>
            <a:fillRect/>
          </a:stretch>
        </p:blipFill>
        <p:spPr>
          <a:xfrm>
            <a:off x="1888445" y="2603999"/>
            <a:ext cx="1853505" cy="3427128"/>
          </a:xfrm>
          <a:prstGeom prst="rect">
            <a:avLst/>
          </a:prstGeom>
        </p:spPr>
      </p:pic>
      <p:grpSp>
        <p:nvGrpSpPr>
          <p:cNvPr id="42" name="Grupo 41">
            <a:extLst>
              <a:ext uri="{FF2B5EF4-FFF2-40B4-BE49-F238E27FC236}">
                <a16:creationId xmlns="" xmlns:a16="http://schemas.microsoft.com/office/drawing/2014/main" id="{3CC7F649-CBEA-CC4B-8F97-75239333D477}"/>
              </a:ext>
            </a:extLst>
          </p:cNvPr>
          <p:cNvGrpSpPr/>
          <p:nvPr/>
        </p:nvGrpSpPr>
        <p:grpSpPr>
          <a:xfrm>
            <a:off x="6669940" y="2506189"/>
            <a:ext cx="2178802" cy="2605564"/>
            <a:chOff x="6760898" y="3660945"/>
            <a:chExt cx="2178802" cy="2605564"/>
          </a:xfrm>
        </p:grpSpPr>
        <p:sp>
          <p:nvSpPr>
            <p:cNvPr id="10" name="CuadroTexto 9"/>
            <p:cNvSpPr txBox="1"/>
            <p:nvPr/>
          </p:nvSpPr>
          <p:spPr>
            <a:xfrm>
              <a:off x="6760898" y="3660945"/>
              <a:ext cx="1183337" cy="400110"/>
            </a:xfrm>
            <a:prstGeom prst="rect">
              <a:avLst/>
            </a:prstGeom>
            <a:noFill/>
          </p:spPr>
          <p:txBody>
            <a:bodyPr wrap="none" rtlCol="0">
              <a:spAutoFit/>
            </a:bodyPr>
            <a:lstStyle/>
            <a:p>
              <a:r>
                <a:rPr lang="es-ES" sz="2000" b="1" dirty="0">
                  <a:solidFill>
                    <a:srgbClr val="FF0000"/>
                  </a:solidFill>
                  <a:latin typeface="Arial" charset="0"/>
                  <a:ea typeface="Arial" charset="0"/>
                  <a:cs typeface="Arial" charset="0"/>
                </a:rPr>
                <a:t>Eventos</a:t>
              </a:r>
              <a:endParaRPr lang="es-ES_tradnl" sz="2000" b="1" dirty="0">
                <a:solidFill>
                  <a:srgbClr val="FF0000"/>
                </a:solidFill>
                <a:latin typeface="Arial" charset="0"/>
                <a:ea typeface="Arial" charset="0"/>
                <a:cs typeface="Arial" charset="0"/>
              </a:endParaRPr>
            </a:p>
          </p:txBody>
        </p:sp>
        <p:grpSp>
          <p:nvGrpSpPr>
            <p:cNvPr id="26" name="Grupo 25">
              <a:extLst>
                <a:ext uri="{FF2B5EF4-FFF2-40B4-BE49-F238E27FC236}">
                  <a16:creationId xmlns="" xmlns:a16="http://schemas.microsoft.com/office/drawing/2014/main" id="{E23646FF-343A-F340-9A23-5EC481697BFE}"/>
                </a:ext>
              </a:extLst>
            </p:cNvPr>
            <p:cNvGrpSpPr/>
            <p:nvPr/>
          </p:nvGrpSpPr>
          <p:grpSpPr>
            <a:xfrm>
              <a:off x="6760898" y="4061055"/>
              <a:ext cx="2156361" cy="372409"/>
              <a:chOff x="7395898" y="2879570"/>
              <a:chExt cx="2156361" cy="372409"/>
            </a:xfrm>
          </p:grpSpPr>
          <p:sp>
            <p:nvSpPr>
              <p:cNvPr id="24" name="Rectángulo 23">
                <a:extLst>
                  <a:ext uri="{FF2B5EF4-FFF2-40B4-BE49-F238E27FC236}">
                    <a16:creationId xmlns="" xmlns:a16="http://schemas.microsoft.com/office/drawing/2014/main" id="{5E2D5695-20EA-514F-895B-404E63EC1D87}"/>
                  </a:ext>
                </a:extLst>
              </p:cNvPr>
              <p:cNvSpPr/>
              <p:nvPr/>
            </p:nvSpPr>
            <p:spPr>
              <a:xfrm>
                <a:off x="7403191" y="2943285"/>
                <a:ext cx="2110968" cy="2263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a:extLst>
                  <a:ext uri="{FF2B5EF4-FFF2-40B4-BE49-F238E27FC236}">
                    <a16:creationId xmlns="" xmlns:a16="http://schemas.microsoft.com/office/drawing/2014/main" id="{BF4A77D9-E6B3-E54A-B671-C834283FE44B}"/>
                  </a:ext>
                </a:extLst>
              </p:cNvPr>
              <p:cNvSpPr txBox="1"/>
              <p:nvPr/>
            </p:nvSpPr>
            <p:spPr>
              <a:xfrm>
                <a:off x="7395898" y="2879570"/>
                <a:ext cx="2156361" cy="372409"/>
              </a:xfrm>
              <a:prstGeom prst="rect">
                <a:avLst/>
              </a:prstGeom>
              <a:noFill/>
            </p:spPr>
            <p:txBody>
              <a:bodyPr wrap="none" rtlCol="0">
                <a:spAutoFit/>
              </a:bodyPr>
              <a:lstStyle/>
              <a:p>
                <a:r>
                  <a:rPr lang="es-ES" sz="1600" b="1" dirty="0">
                    <a:solidFill>
                      <a:schemeClr val="bg1"/>
                    </a:solidFill>
                    <a:latin typeface="Arial" charset="0"/>
                    <a:ea typeface="Arial" charset="0"/>
                    <a:cs typeface="Arial" charset="0"/>
                  </a:rPr>
                  <a:t>Bancos de llamadas</a:t>
                </a:r>
                <a:endParaRPr lang="es-ES_tradnl" sz="1600" b="1" dirty="0">
                  <a:solidFill>
                    <a:schemeClr val="bg1"/>
                  </a:solidFill>
                  <a:latin typeface="Arial" charset="0"/>
                  <a:ea typeface="Arial" charset="0"/>
                  <a:cs typeface="Arial" charset="0"/>
                </a:endParaRPr>
              </a:p>
            </p:txBody>
          </p:sp>
        </p:grpSp>
        <p:grpSp>
          <p:nvGrpSpPr>
            <p:cNvPr id="30" name="Grupo 29">
              <a:extLst>
                <a:ext uri="{FF2B5EF4-FFF2-40B4-BE49-F238E27FC236}">
                  <a16:creationId xmlns="" xmlns:a16="http://schemas.microsoft.com/office/drawing/2014/main" id="{6F71D87A-A1CA-C541-A41B-220A45C8A6FA}"/>
                </a:ext>
              </a:extLst>
            </p:cNvPr>
            <p:cNvGrpSpPr/>
            <p:nvPr/>
          </p:nvGrpSpPr>
          <p:grpSpPr>
            <a:xfrm>
              <a:off x="6760898" y="4482747"/>
              <a:ext cx="2118261" cy="338554"/>
              <a:chOff x="7395898" y="2879570"/>
              <a:chExt cx="2118261" cy="338554"/>
            </a:xfrm>
          </p:grpSpPr>
          <p:sp>
            <p:nvSpPr>
              <p:cNvPr id="31" name="Rectángulo 30">
                <a:extLst>
                  <a:ext uri="{FF2B5EF4-FFF2-40B4-BE49-F238E27FC236}">
                    <a16:creationId xmlns="" xmlns:a16="http://schemas.microsoft.com/office/drawing/2014/main" id="{3B0E5778-0202-8F44-9490-8331FF8FC550}"/>
                  </a:ext>
                </a:extLst>
              </p:cNvPr>
              <p:cNvSpPr/>
              <p:nvPr/>
            </p:nvSpPr>
            <p:spPr>
              <a:xfrm>
                <a:off x="7403191" y="2943285"/>
                <a:ext cx="2110968" cy="2263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CuadroTexto 31">
                <a:extLst>
                  <a:ext uri="{FF2B5EF4-FFF2-40B4-BE49-F238E27FC236}">
                    <a16:creationId xmlns="" xmlns:a16="http://schemas.microsoft.com/office/drawing/2014/main" id="{A1DF8021-0E2A-7445-98B9-192E2713AACD}"/>
                  </a:ext>
                </a:extLst>
              </p:cNvPr>
              <p:cNvSpPr txBox="1"/>
              <p:nvPr/>
            </p:nvSpPr>
            <p:spPr>
              <a:xfrm>
                <a:off x="7395898" y="2879570"/>
                <a:ext cx="1290738" cy="338554"/>
              </a:xfrm>
              <a:prstGeom prst="rect">
                <a:avLst/>
              </a:prstGeom>
              <a:noFill/>
            </p:spPr>
            <p:txBody>
              <a:bodyPr wrap="none" rtlCol="0">
                <a:spAutoFit/>
              </a:bodyPr>
              <a:lstStyle/>
              <a:p>
                <a:r>
                  <a:rPr lang="es-ES" sz="1600" b="1" dirty="0">
                    <a:solidFill>
                      <a:schemeClr val="bg1"/>
                    </a:solidFill>
                    <a:latin typeface="Arial" charset="0"/>
                    <a:ea typeface="Arial" charset="0"/>
                    <a:cs typeface="Arial" charset="0"/>
                  </a:rPr>
                  <a:t>Entrevistas</a:t>
                </a:r>
                <a:endParaRPr lang="es-ES_tradnl" sz="1600" b="1" dirty="0">
                  <a:solidFill>
                    <a:schemeClr val="bg1"/>
                  </a:solidFill>
                  <a:latin typeface="Arial" charset="0"/>
                  <a:ea typeface="Arial" charset="0"/>
                  <a:cs typeface="Arial" charset="0"/>
                </a:endParaRPr>
              </a:p>
            </p:txBody>
          </p:sp>
        </p:grpSp>
        <p:grpSp>
          <p:nvGrpSpPr>
            <p:cNvPr id="33" name="Grupo 32">
              <a:extLst>
                <a:ext uri="{FF2B5EF4-FFF2-40B4-BE49-F238E27FC236}">
                  <a16:creationId xmlns="" xmlns:a16="http://schemas.microsoft.com/office/drawing/2014/main" id="{E07572E6-7636-1B4D-9951-D8A3217D1A26}"/>
                </a:ext>
              </a:extLst>
            </p:cNvPr>
            <p:cNvGrpSpPr/>
            <p:nvPr/>
          </p:nvGrpSpPr>
          <p:grpSpPr>
            <a:xfrm>
              <a:off x="6760898" y="4937355"/>
              <a:ext cx="2178802" cy="338554"/>
              <a:chOff x="7395898" y="2879570"/>
              <a:chExt cx="2178802" cy="338554"/>
            </a:xfrm>
          </p:grpSpPr>
          <p:sp>
            <p:nvSpPr>
              <p:cNvPr id="34" name="Rectángulo 33">
                <a:extLst>
                  <a:ext uri="{FF2B5EF4-FFF2-40B4-BE49-F238E27FC236}">
                    <a16:creationId xmlns="" xmlns:a16="http://schemas.microsoft.com/office/drawing/2014/main" id="{22633ABE-F49D-8940-AF31-4709826C3618}"/>
                  </a:ext>
                </a:extLst>
              </p:cNvPr>
              <p:cNvSpPr/>
              <p:nvPr/>
            </p:nvSpPr>
            <p:spPr>
              <a:xfrm>
                <a:off x="7403191" y="2943285"/>
                <a:ext cx="2110968" cy="2263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CuadroTexto 34">
                <a:extLst>
                  <a:ext uri="{FF2B5EF4-FFF2-40B4-BE49-F238E27FC236}">
                    <a16:creationId xmlns="" xmlns:a16="http://schemas.microsoft.com/office/drawing/2014/main" id="{05D0975D-6D40-EE4A-9DD4-F445B9E68701}"/>
                  </a:ext>
                </a:extLst>
              </p:cNvPr>
              <p:cNvSpPr txBox="1"/>
              <p:nvPr/>
            </p:nvSpPr>
            <p:spPr>
              <a:xfrm>
                <a:off x="7395898" y="2879570"/>
                <a:ext cx="2178802" cy="338554"/>
              </a:xfrm>
              <a:prstGeom prst="rect">
                <a:avLst/>
              </a:prstGeom>
              <a:noFill/>
            </p:spPr>
            <p:txBody>
              <a:bodyPr wrap="none" rtlCol="0">
                <a:spAutoFit/>
              </a:bodyPr>
              <a:lstStyle/>
              <a:p>
                <a:r>
                  <a:rPr lang="es-ES" sz="1600" b="1" dirty="0">
                    <a:solidFill>
                      <a:schemeClr val="bg1"/>
                    </a:solidFill>
                    <a:latin typeface="Arial" charset="0"/>
                    <a:ea typeface="Arial" charset="0"/>
                    <a:cs typeface="Arial" charset="0"/>
                  </a:rPr>
                  <a:t>Consulados móviles</a:t>
                </a:r>
                <a:endParaRPr lang="es-ES_tradnl" sz="1600" b="1" dirty="0">
                  <a:solidFill>
                    <a:schemeClr val="bg1"/>
                  </a:solidFill>
                  <a:latin typeface="Arial" charset="0"/>
                  <a:ea typeface="Arial" charset="0"/>
                  <a:cs typeface="Arial" charset="0"/>
                </a:endParaRPr>
              </a:p>
            </p:txBody>
          </p:sp>
        </p:grpSp>
        <p:grpSp>
          <p:nvGrpSpPr>
            <p:cNvPr id="36" name="Grupo 35">
              <a:extLst>
                <a:ext uri="{FF2B5EF4-FFF2-40B4-BE49-F238E27FC236}">
                  <a16:creationId xmlns="" xmlns:a16="http://schemas.microsoft.com/office/drawing/2014/main" id="{8209988A-5366-7E4B-886D-99998630DD42}"/>
                </a:ext>
              </a:extLst>
            </p:cNvPr>
            <p:cNvGrpSpPr/>
            <p:nvPr/>
          </p:nvGrpSpPr>
          <p:grpSpPr>
            <a:xfrm>
              <a:off x="6760898" y="5419955"/>
              <a:ext cx="2118261" cy="338554"/>
              <a:chOff x="7395898" y="2879570"/>
              <a:chExt cx="2118261" cy="338554"/>
            </a:xfrm>
          </p:grpSpPr>
          <p:sp>
            <p:nvSpPr>
              <p:cNvPr id="37" name="Rectángulo 36">
                <a:extLst>
                  <a:ext uri="{FF2B5EF4-FFF2-40B4-BE49-F238E27FC236}">
                    <a16:creationId xmlns="" xmlns:a16="http://schemas.microsoft.com/office/drawing/2014/main" id="{7B8808D8-8300-5D4D-A6FA-F7E36BE15ED6}"/>
                  </a:ext>
                </a:extLst>
              </p:cNvPr>
              <p:cNvSpPr/>
              <p:nvPr/>
            </p:nvSpPr>
            <p:spPr>
              <a:xfrm>
                <a:off x="7403191" y="2943285"/>
                <a:ext cx="2110968" cy="2263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CuadroTexto 37">
                <a:extLst>
                  <a:ext uri="{FF2B5EF4-FFF2-40B4-BE49-F238E27FC236}">
                    <a16:creationId xmlns="" xmlns:a16="http://schemas.microsoft.com/office/drawing/2014/main" id="{BBD423A3-BBC7-BE48-9E46-F94B4D23E3AA}"/>
                  </a:ext>
                </a:extLst>
              </p:cNvPr>
              <p:cNvSpPr txBox="1"/>
              <p:nvPr/>
            </p:nvSpPr>
            <p:spPr>
              <a:xfrm>
                <a:off x="7395898" y="2879570"/>
                <a:ext cx="994183" cy="338554"/>
              </a:xfrm>
              <a:prstGeom prst="rect">
                <a:avLst/>
              </a:prstGeom>
              <a:noFill/>
            </p:spPr>
            <p:txBody>
              <a:bodyPr wrap="none" rtlCol="0">
                <a:spAutoFit/>
              </a:bodyPr>
              <a:lstStyle/>
              <a:p>
                <a:r>
                  <a:rPr lang="es-ES" sz="1600" b="1" dirty="0">
                    <a:solidFill>
                      <a:schemeClr val="bg1"/>
                    </a:solidFill>
                    <a:latin typeface="Arial" charset="0"/>
                    <a:ea typeface="Arial" charset="0"/>
                    <a:cs typeface="Arial" charset="0"/>
                  </a:rPr>
                  <a:t>Comités</a:t>
                </a:r>
                <a:endParaRPr lang="es-ES_tradnl" sz="1600" b="1" dirty="0">
                  <a:solidFill>
                    <a:schemeClr val="bg1"/>
                  </a:solidFill>
                  <a:latin typeface="Arial" charset="0"/>
                  <a:ea typeface="Arial" charset="0"/>
                  <a:cs typeface="Arial" charset="0"/>
                </a:endParaRPr>
              </a:p>
            </p:txBody>
          </p:sp>
        </p:grpSp>
        <p:grpSp>
          <p:nvGrpSpPr>
            <p:cNvPr id="39" name="Grupo 38">
              <a:extLst>
                <a:ext uri="{FF2B5EF4-FFF2-40B4-BE49-F238E27FC236}">
                  <a16:creationId xmlns="" xmlns:a16="http://schemas.microsoft.com/office/drawing/2014/main" id="{04ED7031-0845-DC4B-B38C-1291DF2E5287}"/>
                </a:ext>
              </a:extLst>
            </p:cNvPr>
            <p:cNvGrpSpPr/>
            <p:nvPr/>
          </p:nvGrpSpPr>
          <p:grpSpPr>
            <a:xfrm>
              <a:off x="6760898" y="5927955"/>
              <a:ext cx="2118261" cy="338554"/>
              <a:chOff x="7395898" y="2879570"/>
              <a:chExt cx="2118261" cy="338554"/>
            </a:xfrm>
          </p:grpSpPr>
          <p:sp>
            <p:nvSpPr>
              <p:cNvPr id="40" name="Rectángulo 39">
                <a:extLst>
                  <a:ext uri="{FF2B5EF4-FFF2-40B4-BE49-F238E27FC236}">
                    <a16:creationId xmlns="" xmlns:a16="http://schemas.microsoft.com/office/drawing/2014/main" id="{7FA82C7C-AC5A-1549-9B5C-7473C23D19F7}"/>
                  </a:ext>
                </a:extLst>
              </p:cNvPr>
              <p:cNvSpPr/>
              <p:nvPr/>
            </p:nvSpPr>
            <p:spPr>
              <a:xfrm>
                <a:off x="7403191" y="2943285"/>
                <a:ext cx="2110968" cy="22632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CuadroTexto 40">
                <a:extLst>
                  <a:ext uri="{FF2B5EF4-FFF2-40B4-BE49-F238E27FC236}">
                    <a16:creationId xmlns="" xmlns:a16="http://schemas.microsoft.com/office/drawing/2014/main" id="{3FF3AB52-62C5-6041-9F76-79EE03A69794}"/>
                  </a:ext>
                </a:extLst>
              </p:cNvPr>
              <p:cNvSpPr txBox="1"/>
              <p:nvPr/>
            </p:nvSpPr>
            <p:spPr>
              <a:xfrm>
                <a:off x="7395898" y="2879570"/>
                <a:ext cx="753732" cy="338554"/>
              </a:xfrm>
              <a:prstGeom prst="rect">
                <a:avLst/>
              </a:prstGeom>
              <a:noFill/>
            </p:spPr>
            <p:txBody>
              <a:bodyPr wrap="none" rtlCol="0">
                <a:spAutoFit/>
              </a:bodyPr>
              <a:lstStyle/>
              <a:p>
                <a:r>
                  <a:rPr lang="es-ES" sz="1600" b="1" dirty="0">
                    <a:solidFill>
                      <a:schemeClr val="bg1"/>
                    </a:solidFill>
                    <a:latin typeface="Arial" charset="0"/>
                    <a:ea typeface="Arial" charset="0"/>
                    <a:cs typeface="Arial" charset="0"/>
                  </a:rPr>
                  <a:t>Foros</a:t>
                </a:r>
                <a:endParaRPr lang="es-ES_tradnl" sz="1600" b="1" dirty="0">
                  <a:solidFill>
                    <a:schemeClr val="bg1"/>
                  </a:solidFill>
                  <a:latin typeface="Arial" charset="0"/>
                  <a:ea typeface="Arial" charset="0"/>
                  <a:cs typeface="Arial" charset="0"/>
                </a:endParaRPr>
              </a:p>
            </p:txBody>
          </p:sp>
        </p:grpSp>
      </p:grpSp>
      <p:grpSp>
        <p:nvGrpSpPr>
          <p:cNvPr id="43" name="Grupo 16">
            <a:extLst>
              <a:ext uri="{FF2B5EF4-FFF2-40B4-BE49-F238E27FC236}">
                <a16:creationId xmlns="" xmlns:a16="http://schemas.microsoft.com/office/drawing/2014/main" id="{E731A029-3671-A541-A9BB-53CF67DD34C9}"/>
              </a:ext>
            </a:extLst>
          </p:cNvPr>
          <p:cNvGrpSpPr/>
          <p:nvPr/>
        </p:nvGrpSpPr>
        <p:grpSpPr>
          <a:xfrm>
            <a:off x="4088933" y="2525780"/>
            <a:ext cx="2324982" cy="3442529"/>
            <a:chOff x="4799726" y="2433902"/>
            <a:chExt cx="2324982" cy="3442529"/>
          </a:xfrm>
        </p:grpSpPr>
        <p:sp>
          <p:nvSpPr>
            <p:cNvPr id="44" name="CuadroTexto 6"/>
            <p:cNvSpPr txBox="1"/>
            <p:nvPr/>
          </p:nvSpPr>
          <p:spPr>
            <a:xfrm>
              <a:off x="4943364" y="2433902"/>
              <a:ext cx="1877437" cy="369332"/>
            </a:xfrm>
            <a:prstGeom prst="rect">
              <a:avLst/>
            </a:prstGeom>
            <a:noFill/>
          </p:spPr>
          <p:txBody>
            <a:bodyPr wrap="none" rtlCol="0">
              <a:spAutoFit/>
            </a:bodyPr>
            <a:lstStyle/>
            <a:p>
              <a:r>
                <a:rPr lang="es-ES" b="1" dirty="0">
                  <a:solidFill>
                    <a:srgbClr val="0070C0"/>
                  </a:solidFill>
                  <a:latin typeface="Arial" charset="0"/>
                  <a:ea typeface="Arial" charset="0"/>
                  <a:cs typeface="Arial" charset="0"/>
                </a:rPr>
                <a:t>Redes Sociales</a:t>
              </a:r>
              <a:endParaRPr lang="es-ES_tradnl" b="1" dirty="0">
                <a:solidFill>
                  <a:srgbClr val="0070C0"/>
                </a:solidFill>
                <a:latin typeface="Arial" charset="0"/>
                <a:ea typeface="Arial" charset="0"/>
                <a:cs typeface="Arial" charset="0"/>
              </a:endParaRPr>
            </a:p>
          </p:txBody>
        </p:sp>
        <p:grpSp>
          <p:nvGrpSpPr>
            <p:cNvPr id="45" name="Grupo 7">
              <a:extLst>
                <a:ext uri="{FF2B5EF4-FFF2-40B4-BE49-F238E27FC236}">
                  <a16:creationId xmlns="" xmlns:a16="http://schemas.microsoft.com/office/drawing/2014/main" id="{AD8ED5C0-D5A2-9E48-BAC8-E58B928B1B05}"/>
                </a:ext>
              </a:extLst>
            </p:cNvPr>
            <p:cNvGrpSpPr/>
            <p:nvPr/>
          </p:nvGrpSpPr>
          <p:grpSpPr>
            <a:xfrm>
              <a:off x="4799726" y="2803236"/>
              <a:ext cx="1671377" cy="913857"/>
              <a:chOff x="4778083" y="2449981"/>
              <a:chExt cx="1671377" cy="913857"/>
            </a:xfrm>
          </p:grpSpPr>
          <p:pic>
            <p:nvPicPr>
              <p:cNvPr id="52" name="Imagen 17"/>
              <p:cNvPicPr>
                <a:picLocks noChangeAspect="1"/>
              </p:cNvPicPr>
              <p:nvPr/>
            </p:nvPicPr>
            <p:blipFill rotWithShape="1">
              <a:blip r:embed="rId4">
                <a:extLst>
                  <a:ext uri="{28A0092B-C50C-407E-A947-70E740481C1C}">
                    <a14:useLocalDpi xmlns:a14="http://schemas.microsoft.com/office/drawing/2010/main" val="0"/>
                  </a:ext>
                </a:extLst>
              </a:blip>
              <a:srcRect r="81730"/>
              <a:stretch/>
            </p:blipFill>
            <p:spPr>
              <a:xfrm>
                <a:off x="4778083" y="2449981"/>
                <a:ext cx="957699" cy="913857"/>
              </a:xfrm>
              <a:prstGeom prst="rect">
                <a:avLst/>
              </a:prstGeom>
            </p:spPr>
          </p:pic>
          <p:sp>
            <p:nvSpPr>
              <p:cNvPr id="53" name="CuadroTexto 18"/>
              <p:cNvSpPr txBox="1"/>
              <p:nvPr/>
            </p:nvSpPr>
            <p:spPr>
              <a:xfrm>
                <a:off x="5687713" y="2583743"/>
                <a:ext cx="761747" cy="646331"/>
              </a:xfrm>
              <a:prstGeom prst="rect">
                <a:avLst/>
              </a:prstGeom>
              <a:noFill/>
            </p:spPr>
            <p:txBody>
              <a:bodyPr wrap="none" rtlCol="0">
                <a:spAutoFit/>
              </a:bodyPr>
              <a:lstStyle/>
              <a:p>
                <a:r>
                  <a:rPr lang="es-ES" b="1" dirty="0" smtClean="0">
                    <a:solidFill>
                      <a:schemeClr val="tx1">
                        <a:lumMod val="50000"/>
                        <a:lumOff val="50000"/>
                      </a:schemeClr>
                    </a:solidFill>
                    <a:latin typeface="Arial" charset="0"/>
                    <a:ea typeface="Arial" charset="0"/>
                    <a:cs typeface="Arial" charset="0"/>
                  </a:rPr>
                  <a:t>7,665</a:t>
                </a:r>
                <a:endParaRPr lang="es-ES" b="1" dirty="0">
                  <a:solidFill>
                    <a:schemeClr val="tx1">
                      <a:lumMod val="50000"/>
                      <a:lumOff val="50000"/>
                    </a:schemeClr>
                  </a:solidFill>
                  <a:latin typeface="Arial" charset="0"/>
                  <a:ea typeface="Arial" charset="0"/>
                  <a:cs typeface="Arial" charset="0"/>
                </a:endParaRPr>
              </a:p>
              <a:p>
                <a:r>
                  <a:rPr lang="es-ES" b="1" dirty="0" err="1">
                    <a:solidFill>
                      <a:schemeClr val="tx1">
                        <a:lumMod val="50000"/>
                        <a:lumOff val="50000"/>
                      </a:schemeClr>
                    </a:solidFill>
                    <a:latin typeface="Arial" charset="0"/>
                    <a:ea typeface="Arial" charset="0"/>
                    <a:cs typeface="Arial" charset="0"/>
                  </a:rPr>
                  <a:t>likes</a:t>
                </a:r>
                <a:endParaRPr lang="es-ES_tradnl" b="1" dirty="0">
                  <a:solidFill>
                    <a:schemeClr val="tx1">
                      <a:lumMod val="50000"/>
                      <a:lumOff val="50000"/>
                    </a:schemeClr>
                  </a:solidFill>
                  <a:latin typeface="Arial" charset="0"/>
                  <a:ea typeface="Arial" charset="0"/>
                  <a:cs typeface="Arial" charset="0"/>
                </a:endParaRPr>
              </a:p>
            </p:txBody>
          </p:sp>
        </p:grpSp>
        <p:grpSp>
          <p:nvGrpSpPr>
            <p:cNvPr id="46" name="Grupo 10">
              <a:extLst>
                <a:ext uri="{FF2B5EF4-FFF2-40B4-BE49-F238E27FC236}">
                  <a16:creationId xmlns="" xmlns:a16="http://schemas.microsoft.com/office/drawing/2014/main" id="{A7B22142-E897-5E4B-A0F8-3C9896F502FB}"/>
                </a:ext>
              </a:extLst>
            </p:cNvPr>
            <p:cNvGrpSpPr/>
            <p:nvPr/>
          </p:nvGrpSpPr>
          <p:grpSpPr>
            <a:xfrm>
              <a:off x="4804927" y="3882906"/>
              <a:ext cx="2298558" cy="913857"/>
              <a:chOff x="4804927" y="3882906"/>
              <a:chExt cx="2298558" cy="913857"/>
            </a:xfrm>
          </p:grpSpPr>
          <p:sp>
            <p:nvSpPr>
              <p:cNvPr id="50" name="CuadroTexto 19"/>
              <p:cNvSpPr txBox="1"/>
              <p:nvPr/>
            </p:nvSpPr>
            <p:spPr>
              <a:xfrm>
                <a:off x="5687713" y="4016668"/>
                <a:ext cx="1415772" cy="646331"/>
              </a:xfrm>
              <a:prstGeom prst="rect">
                <a:avLst/>
              </a:prstGeom>
              <a:noFill/>
            </p:spPr>
            <p:txBody>
              <a:bodyPr wrap="none" rtlCol="0">
                <a:spAutoFit/>
              </a:bodyPr>
              <a:lstStyle/>
              <a:p>
                <a:r>
                  <a:rPr lang="es-ES" b="1" dirty="0" smtClean="0">
                    <a:solidFill>
                      <a:schemeClr val="tx1">
                        <a:lumMod val="50000"/>
                        <a:lumOff val="50000"/>
                      </a:schemeClr>
                    </a:solidFill>
                    <a:latin typeface="Arial" charset="0"/>
                    <a:ea typeface="Arial" charset="0"/>
                    <a:cs typeface="Arial" charset="0"/>
                  </a:rPr>
                  <a:t>7,213</a:t>
                </a:r>
                <a:endParaRPr lang="es-ES" b="1" dirty="0">
                  <a:solidFill>
                    <a:schemeClr val="tx1">
                      <a:lumMod val="50000"/>
                      <a:lumOff val="50000"/>
                    </a:schemeClr>
                  </a:solidFill>
                  <a:latin typeface="Arial" charset="0"/>
                  <a:ea typeface="Arial" charset="0"/>
                  <a:cs typeface="Arial" charset="0"/>
                </a:endParaRPr>
              </a:p>
              <a:p>
                <a:r>
                  <a:rPr lang="es-ES" b="1" dirty="0">
                    <a:solidFill>
                      <a:schemeClr val="tx1">
                        <a:lumMod val="50000"/>
                        <a:lumOff val="50000"/>
                      </a:schemeClr>
                    </a:solidFill>
                    <a:latin typeface="Arial" charset="0"/>
                    <a:ea typeface="Arial" charset="0"/>
                    <a:cs typeface="Arial" charset="0"/>
                  </a:rPr>
                  <a:t>seguidores</a:t>
                </a:r>
                <a:endParaRPr lang="es-ES_tradnl" b="1" dirty="0">
                  <a:solidFill>
                    <a:schemeClr val="tx1">
                      <a:lumMod val="50000"/>
                      <a:lumOff val="50000"/>
                    </a:schemeClr>
                  </a:solidFill>
                  <a:latin typeface="Arial" charset="0"/>
                  <a:ea typeface="Arial" charset="0"/>
                  <a:cs typeface="Arial" charset="0"/>
                </a:endParaRPr>
              </a:p>
            </p:txBody>
          </p:sp>
          <p:pic>
            <p:nvPicPr>
              <p:cNvPr id="51" name="Imagen 21">
                <a:extLst>
                  <a:ext uri="{FF2B5EF4-FFF2-40B4-BE49-F238E27FC236}">
                    <a16:creationId xmlns="" xmlns:a16="http://schemas.microsoft.com/office/drawing/2014/main" id="{EF61B5DD-32AE-A149-A039-DEEE63AFEF58}"/>
                  </a:ext>
                </a:extLst>
              </p:cNvPr>
              <p:cNvPicPr>
                <a:picLocks noChangeAspect="1"/>
              </p:cNvPicPr>
              <p:nvPr/>
            </p:nvPicPr>
            <p:blipFill rotWithShape="1">
              <a:blip r:embed="rId4">
                <a:extLst>
                  <a:ext uri="{28A0092B-C50C-407E-A947-70E740481C1C}">
                    <a14:useLocalDpi xmlns:a14="http://schemas.microsoft.com/office/drawing/2010/main" val="0"/>
                  </a:ext>
                </a:extLst>
              </a:blip>
              <a:srcRect l="41589" r="41165"/>
              <a:stretch/>
            </p:blipFill>
            <p:spPr>
              <a:xfrm>
                <a:off x="4804927" y="3882906"/>
                <a:ext cx="904009" cy="913857"/>
              </a:xfrm>
              <a:prstGeom prst="rect">
                <a:avLst/>
              </a:prstGeom>
            </p:spPr>
          </p:pic>
        </p:grpSp>
        <p:grpSp>
          <p:nvGrpSpPr>
            <p:cNvPr id="47" name="Grupo 14">
              <a:extLst>
                <a:ext uri="{FF2B5EF4-FFF2-40B4-BE49-F238E27FC236}">
                  <a16:creationId xmlns="" xmlns:a16="http://schemas.microsoft.com/office/drawing/2014/main" id="{07DDBD22-0D9C-4043-B2C1-B9297CB95CC9}"/>
                </a:ext>
              </a:extLst>
            </p:cNvPr>
            <p:cNvGrpSpPr/>
            <p:nvPr/>
          </p:nvGrpSpPr>
          <p:grpSpPr>
            <a:xfrm>
              <a:off x="4810930" y="4962574"/>
              <a:ext cx="2313778" cy="913857"/>
              <a:chOff x="4810930" y="4962574"/>
              <a:chExt cx="2313778" cy="913857"/>
            </a:xfrm>
          </p:grpSpPr>
          <p:sp>
            <p:nvSpPr>
              <p:cNvPr id="48" name="CuadroTexto 20"/>
              <p:cNvSpPr txBox="1"/>
              <p:nvPr/>
            </p:nvSpPr>
            <p:spPr>
              <a:xfrm>
                <a:off x="5708936" y="5096336"/>
                <a:ext cx="1415772" cy="646331"/>
              </a:xfrm>
              <a:prstGeom prst="rect">
                <a:avLst/>
              </a:prstGeom>
              <a:noFill/>
            </p:spPr>
            <p:txBody>
              <a:bodyPr wrap="none" rtlCol="0">
                <a:spAutoFit/>
              </a:bodyPr>
              <a:lstStyle/>
              <a:p>
                <a:r>
                  <a:rPr lang="es-ES" b="1" dirty="0" smtClean="0">
                    <a:solidFill>
                      <a:schemeClr val="tx1">
                        <a:lumMod val="50000"/>
                        <a:lumOff val="50000"/>
                      </a:schemeClr>
                    </a:solidFill>
                    <a:latin typeface="Arial" charset="0"/>
                    <a:ea typeface="Arial" charset="0"/>
                    <a:cs typeface="Arial" charset="0"/>
                  </a:rPr>
                  <a:t>207,626</a:t>
                </a:r>
                <a:endParaRPr lang="es-ES" b="1" dirty="0">
                  <a:solidFill>
                    <a:schemeClr val="tx1">
                      <a:lumMod val="50000"/>
                      <a:lumOff val="50000"/>
                    </a:schemeClr>
                  </a:solidFill>
                  <a:latin typeface="Arial" charset="0"/>
                  <a:ea typeface="Arial" charset="0"/>
                  <a:cs typeface="Arial" charset="0"/>
                </a:endParaRPr>
              </a:p>
              <a:p>
                <a:r>
                  <a:rPr lang="es-ES" b="1" dirty="0">
                    <a:solidFill>
                      <a:schemeClr val="tx1">
                        <a:lumMod val="50000"/>
                        <a:lumOff val="50000"/>
                      </a:schemeClr>
                    </a:solidFill>
                    <a:latin typeface="Arial" charset="0"/>
                    <a:ea typeface="Arial" charset="0"/>
                    <a:cs typeface="Arial" charset="0"/>
                  </a:rPr>
                  <a:t>seguidores</a:t>
                </a:r>
                <a:endParaRPr lang="es-ES_tradnl" b="1" dirty="0">
                  <a:solidFill>
                    <a:schemeClr val="tx1">
                      <a:lumMod val="50000"/>
                      <a:lumOff val="50000"/>
                    </a:schemeClr>
                  </a:solidFill>
                  <a:latin typeface="Arial" charset="0"/>
                  <a:ea typeface="Arial" charset="0"/>
                  <a:cs typeface="Arial" charset="0"/>
                </a:endParaRPr>
              </a:p>
            </p:txBody>
          </p:sp>
          <p:pic>
            <p:nvPicPr>
              <p:cNvPr id="49" name="Imagen 22">
                <a:extLst>
                  <a:ext uri="{FF2B5EF4-FFF2-40B4-BE49-F238E27FC236}">
                    <a16:creationId xmlns="" xmlns:a16="http://schemas.microsoft.com/office/drawing/2014/main" id="{B4E09404-F174-D24D-BE50-7A5B0EB9AEEE}"/>
                  </a:ext>
                </a:extLst>
              </p:cNvPr>
              <p:cNvPicPr>
                <a:picLocks noChangeAspect="1"/>
              </p:cNvPicPr>
              <p:nvPr/>
            </p:nvPicPr>
            <p:blipFill rotWithShape="1">
              <a:blip r:embed="rId4">
                <a:extLst>
                  <a:ext uri="{28A0092B-C50C-407E-A947-70E740481C1C}">
                    <a14:useLocalDpi xmlns:a14="http://schemas.microsoft.com/office/drawing/2010/main" val="0"/>
                  </a:ext>
                </a:extLst>
              </a:blip>
              <a:srcRect l="82356"/>
              <a:stretch/>
            </p:blipFill>
            <p:spPr>
              <a:xfrm>
                <a:off x="4810930" y="4962574"/>
                <a:ext cx="924852" cy="913857"/>
              </a:xfrm>
              <a:prstGeom prst="rect">
                <a:avLst/>
              </a:prstGeom>
            </p:spPr>
          </p:pic>
        </p:grpSp>
      </p:grpSp>
    </p:spTree>
    <p:extLst>
      <p:ext uri="{BB962C8B-B14F-4D97-AF65-F5344CB8AC3E}">
        <p14:creationId xmlns:p14="http://schemas.microsoft.com/office/powerpoint/2010/main" val="2393240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2"/>
          <p:cNvSpPr txBox="1"/>
          <p:nvPr/>
        </p:nvSpPr>
        <p:spPr>
          <a:xfrm>
            <a:off x="0" y="762814"/>
            <a:ext cx="1623059" cy="338554"/>
          </a:xfrm>
          <a:prstGeom prst="rect">
            <a:avLst/>
          </a:prstGeom>
          <a:solidFill>
            <a:schemeClr val="accent2"/>
          </a:solidFill>
        </p:spPr>
        <p:txBody>
          <a:bodyPr wrap="square" rtlCol="0">
            <a:spAutoFit/>
          </a:bodyPr>
          <a:lstStyle/>
          <a:p>
            <a:pPr algn="r"/>
            <a:r>
              <a:rPr lang="es-ES_tradnl" sz="1600" b="1" dirty="0" smtClean="0">
                <a:solidFill>
                  <a:schemeClr val="bg1"/>
                </a:solidFill>
                <a:latin typeface="Arial" charset="0"/>
                <a:ea typeface="Arial" charset="0"/>
                <a:cs typeface="Arial" charset="0"/>
              </a:rPr>
              <a:t>Acciones</a:t>
            </a:r>
            <a:endParaRPr lang="es-ES_tradnl" sz="1600" b="1" dirty="0">
              <a:solidFill>
                <a:schemeClr val="bg1"/>
              </a:solidFill>
              <a:latin typeface="Arial" charset="0"/>
              <a:ea typeface="Arial" charset="0"/>
              <a:cs typeface="Arial" charset="0"/>
            </a:endParaRPr>
          </a:p>
        </p:txBody>
      </p:sp>
      <p:sp>
        <p:nvSpPr>
          <p:cNvPr id="3" name="2 CuadroTexto"/>
          <p:cNvSpPr txBox="1"/>
          <p:nvPr/>
        </p:nvSpPr>
        <p:spPr>
          <a:xfrm>
            <a:off x="361284" y="1260492"/>
            <a:ext cx="4762501" cy="369332"/>
          </a:xfrm>
          <a:prstGeom prst="rect">
            <a:avLst/>
          </a:prstGeom>
          <a:noFill/>
        </p:spPr>
        <p:txBody>
          <a:bodyPr wrap="square" rtlCol="0">
            <a:spAutoFit/>
          </a:bodyPr>
          <a:lstStyle/>
          <a:p>
            <a:pPr marL="285750" indent="-285750">
              <a:buFont typeface="Arial" pitchFamily="34" charset="0"/>
              <a:buChar char="•"/>
            </a:pPr>
            <a:r>
              <a:rPr lang="es-MX" b="1" dirty="0" smtClean="0">
                <a:solidFill>
                  <a:srgbClr val="7030A0"/>
                </a:solidFill>
                <a:latin typeface="Arial" panose="020B0604020202020204" pitchFamily="34" charset="0"/>
                <a:cs typeface="Arial" panose="020B0604020202020204" pitchFamily="34" charset="0"/>
              </a:rPr>
              <a:t>Rendición de cuentas efectiva.</a:t>
            </a:r>
            <a:endParaRPr lang="es-MX" b="1" dirty="0">
              <a:solidFill>
                <a:srgbClr val="7030A0"/>
              </a:solidFill>
              <a:latin typeface="Arial" panose="020B0604020202020204" pitchFamily="34" charset="0"/>
              <a:cs typeface="Arial" panose="020B0604020202020204" pitchFamily="34" charset="0"/>
            </a:endParaRPr>
          </a:p>
        </p:txBody>
      </p:sp>
      <p:sp>
        <p:nvSpPr>
          <p:cNvPr id="6" name="5 Rectángulo"/>
          <p:cNvSpPr/>
          <p:nvPr/>
        </p:nvSpPr>
        <p:spPr>
          <a:xfrm>
            <a:off x="701748" y="1658044"/>
            <a:ext cx="7953154" cy="1200329"/>
          </a:xfrm>
          <a:prstGeom prst="rect">
            <a:avLst/>
          </a:prstGeom>
        </p:spPr>
        <p:txBody>
          <a:bodyPr wrap="square">
            <a:spAutoFit/>
          </a:bodyPr>
          <a:lstStyle/>
          <a:p>
            <a:pPr algn="just"/>
            <a:r>
              <a:rPr lang="es-MX" dirty="0" smtClean="0">
                <a:latin typeface="Arial" pitchFamily="34" charset="0"/>
                <a:cs typeface="Arial" pitchFamily="34" charset="0"/>
              </a:rPr>
              <a:t>El Programa Paisano, incluye </a:t>
            </a:r>
            <a:r>
              <a:rPr lang="es-MX" dirty="0">
                <a:latin typeface="Arial" pitchFamily="34" charset="0"/>
                <a:cs typeface="Arial" pitchFamily="34" charset="0"/>
              </a:rPr>
              <a:t>mecanismos mediante los cuales los connacionales pueden interponer una queja sobre la indebida actuación de servidores </a:t>
            </a:r>
            <a:r>
              <a:rPr lang="es-MX" dirty="0" smtClean="0">
                <a:latin typeface="Arial" pitchFamily="34" charset="0"/>
                <a:cs typeface="Arial" pitchFamily="34" charset="0"/>
              </a:rPr>
              <a:t>públicos y/o </a:t>
            </a:r>
            <a:r>
              <a:rPr lang="es-MX" dirty="0">
                <a:latin typeface="Arial" pitchFamily="34" charset="0"/>
                <a:cs typeface="Arial" pitchFamily="34" charset="0"/>
              </a:rPr>
              <a:t>emitir </a:t>
            </a:r>
            <a:r>
              <a:rPr lang="es-MX" dirty="0" smtClean="0">
                <a:latin typeface="Arial" pitchFamily="34" charset="0"/>
                <a:cs typeface="Arial" pitchFamily="34" charset="0"/>
              </a:rPr>
              <a:t>sugerencias sobre el funcionamiento del Programa.</a:t>
            </a:r>
            <a:endParaRPr lang="es-MX" dirty="0"/>
          </a:p>
        </p:txBody>
      </p:sp>
      <p:sp>
        <p:nvSpPr>
          <p:cNvPr id="5" name="4 Rectángulo"/>
          <p:cNvSpPr/>
          <p:nvPr/>
        </p:nvSpPr>
        <p:spPr>
          <a:xfrm>
            <a:off x="361284" y="2858373"/>
            <a:ext cx="8293618" cy="369332"/>
          </a:xfrm>
          <a:prstGeom prst="rect">
            <a:avLst/>
          </a:prstGeom>
        </p:spPr>
        <p:txBody>
          <a:bodyPr wrap="square">
            <a:spAutoFit/>
          </a:bodyPr>
          <a:lstStyle/>
          <a:p>
            <a:pPr marL="361950" indent="-361950">
              <a:buFont typeface="Arial" pitchFamily="34" charset="0"/>
              <a:buChar char="•"/>
            </a:pPr>
            <a:r>
              <a:rPr lang="es-MX" b="1" dirty="0" smtClean="0">
                <a:solidFill>
                  <a:srgbClr val="7030A0"/>
                </a:solidFill>
                <a:latin typeface="Arial" panose="020B0604020202020204" pitchFamily="34" charset="0"/>
                <a:cs typeface="Arial" panose="020B0604020202020204" pitchFamily="34" charset="0"/>
              </a:rPr>
              <a:t>Mecanismos </a:t>
            </a:r>
            <a:r>
              <a:rPr lang="es-MX" b="1" dirty="0">
                <a:solidFill>
                  <a:srgbClr val="7030A0"/>
                </a:solidFill>
                <a:latin typeface="Arial" panose="020B0604020202020204" pitchFamily="34" charset="0"/>
                <a:cs typeface="Arial" panose="020B0604020202020204" pitchFamily="34" charset="0"/>
              </a:rPr>
              <a:t>de participación ciudadana: </a:t>
            </a:r>
          </a:p>
        </p:txBody>
      </p:sp>
      <p:sp>
        <p:nvSpPr>
          <p:cNvPr id="7" name="6 Rectángulo"/>
          <p:cNvSpPr/>
          <p:nvPr/>
        </p:nvSpPr>
        <p:spPr>
          <a:xfrm>
            <a:off x="361284" y="3329437"/>
            <a:ext cx="8208558" cy="3139321"/>
          </a:xfrm>
          <a:prstGeom prst="rect">
            <a:avLst/>
          </a:prstGeom>
        </p:spPr>
        <p:txBody>
          <a:bodyPr wrap="square">
            <a:spAutoFit/>
          </a:bodyPr>
          <a:lstStyle/>
          <a:p>
            <a:pPr marL="361950" indent="-361950" algn="just"/>
            <a:r>
              <a:rPr lang="es-MX" b="1" dirty="0" smtClean="0">
                <a:solidFill>
                  <a:srgbClr val="7030A0"/>
                </a:solidFill>
                <a:latin typeface="Arial" pitchFamily="34" charset="0"/>
                <a:cs typeface="Arial" pitchFamily="34" charset="0"/>
              </a:rPr>
              <a:t>	Observadores</a:t>
            </a:r>
            <a:r>
              <a:rPr lang="es-MX" b="1" dirty="0">
                <a:solidFill>
                  <a:srgbClr val="7030A0"/>
                </a:solidFill>
                <a:latin typeface="Arial" pitchFamily="34" charset="0"/>
                <a:cs typeface="Arial" pitchFamily="34" charset="0"/>
              </a:rPr>
              <a:t>,</a:t>
            </a:r>
            <a:r>
              <a:rPr lang="es-MX" dirty="0">
                <a:latin typeface="Arial" pitchFamily="34" charset="0"/>
                <a:cs typeface="Arial" pitchFamily="34" charset="0"/>
              </a:rPr>
              <a:t> es un mecanismo de intercambio de información de persona a persona, quiénes pueden integrarse al equipo del Programa Paisano por los siguientes medios: </a:t>
            </a:r>
          </a:p>
          <a:p>
            <a:pPr marL="361950" indent="-361950" algn="just"/>
            <a:endParaRPr lang="es-MX" dirty="0">
              <a:latin typeface="Arial" pitchFamily="34" charset="0"/>
              <a:cs typeface="Arial" pitchFamily="34" charset="0"/>
            </a:endParaRPr>
          </a:p>
          <a:p>
            <a:pPr marL="647700" indent="-285750" algn="just">
              <a:buFont typeface="Wingdings" pitchFamily="2" charset="2"/>
              <a:buChar char="v"/>
            </a:pPr>
            <a:r>
              <a:rPr lang="es-MX" b="1" dirty="0">
                <a:solidFill>
                  <a:srgbClr val="7030A0"/>
                </a:solidFill>
                <a:latin typeface="Arial" pitchFamily="34" charset="0"/>
                <a:cs typeface="Arial" pitchFamily="34" charset="0"/>
              </a:rPr>
              <a:t>Botón Rojo</a:t>
            </a:r>
            <a:r>
              <a:rPr lang="es-MX" dirty="0">
                <a:latin typeface="Arial" pitchFamily="34" charset="0"/>
                <a:cs typeface="Arial" pitchFamily="34" charset="0"/>
              </a:rPr>
              <a:t>, es una herramienta tecnológica que se encuentra disponible en la página web del Programa, la cual permite la postulación de candidatos. </a:t>
            </a:r>
          </a:p>
          <a:p>
            <a:pPr marL="647700" indent="-285750" algn="just">
              <a:buFont typeface="Wingdings" pitchFamily="2" charset="2"/>
              <a:buChar char="v"/>
            </a:pPr>
            <a:endParaRPr lang="es-MX" dirty="0">
              <a:latin typeface="Arial" pitchFamily="34" charset="0"/>
              <a:cs typeface="Arial" pitchFamily="34" charset="0"/>
            </a:endParaRPr>
          </a:p>
          <a:p>
            <a:pPr marL="647700" indent="-285750" algn="just">
              <a:buFont typeface="Wingdings" pitchFamily="2" charset="2"/>
              <a:buChar char="v"/>
            </a:pPr>
            <a:r>
              <a:rPr lang="es-MX" b="1" dirty="0">
                <a:solidFill>
                  <a:srgbClr val="7030A0"/>
                </a:solidFill>
                <a:latin typeface="Arial" pitchFamily="34" charset="0"/>
                <a:cs typeface="Arial" pitchFamily="34" charset="0"/>
              </a:rPr>
              <a:t>Acudiendo directamente </a:t>
            </a:r>
            <a:r>
              <a:rPr lang="es-MX" dirty="0">
                <a:latin typeface="Arial" pitchFamily="34" charset="0"/>
                <a:cs typeface="Arial" pitchFamily="34" charset="0"/>
              </a:rPr>
              <a:t>a una de las 32 Delegaciones Federales del INM, y ahí presentar su solicitud acompañada de una identificación oficial. </a:t>
            </a:r>
            <a:r>
              <a:rPr lang="es-MX" dirty="0"/>
              <a:t>	</a:t>
            </a:r>
          </a:p>
        </p:txBody>
      </p:sp>
    </p:spTree>
    <p:extLst>
      <p:ext uri="{BB962C8B-B14F-4D97-AF65-F5344CB8AC3E}">
        <p14:creationId xmlns:p14="http://schemas.microsoft.com/office/powerpoint/2010/main" val="1861215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63" y="4093397"/>
            <a:ext cx="2131422" cy="193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773" y="3293725"/>
            <a:ext cx="2021424" cy="200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468" y="4093397"/>
            <a:ext cx="2032687" cy="203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La imagen puede contener: 3 personas, personas sonriendo, personas de p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1482" y="3357138"/>
            <a:ext cx="1879156" cy="1879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8 Rectángulo"/>
          <p:cNvSpPr/>
          <p:nvPr/>
        </p:nvSpPr>
        <p:spPr>
          <a:xfrm>
            <a:off x="268025" y="971211"/>
            <a:ext cx="3871573" cy="369332"/>
          </a:xfrm>
          <a:prstGeom prst="rect">
            <a:avLst/>
          </a:prstGeom>
        </p:spPr>
        <p:txBody>
          <a:bodyPr wrap="none">
            <a:spAutoFit/>
          </a:bodyPr>
          <a:lstStyle/>
          <a:p>
            <a:pPr marL="285750" indent="-285750">
              <a:buFont typeface="Arial" pitchFamily="34" charset="0"/>
              <a:buChar char="•"/>
            </a:pPr>
            <a:r>
              <a:rPr lang="es-MX" b="1" dirty="0">
                <a:solidFill>
                  <a:srgbClr val="7030A0"/>
                </a:solidFill>
                <a:latin typeface="Arial" panose="020B0604020202020204" pitchFamily="34" charset="0"/>
                <a:cs typeface="Arial" panose="020B0604020202020204" pitchFamily="34" charset="0"/>
              </a:rPr>
              <a:t>A</a:t>
            </a:r>
            <a:r>
              <a:rPr lang="es-MX" b="1" dirty="0" smtClean="0">
                <a:solidFill>
                  <a:srgbClr val="7030A0"/>
                </a:solidFill>
                <a:latin typeface="Arial" panose="020B0604020202020204" pitchFamily="34" charset="0"/>
                <a:cs typeface="Arial" panose="020B0604020202020204" pitchFamily="34" charset="0"/>
              </a:rPr>
              <a:t>cceso </a:t>
            </a:r>
            <a:r>
              <a:rPr lang="es-MX" b="1" dirty="0">
                <a:solidFill>
                  <a:srgbClr val="7030A0"/>
                </a:solidFill>
                <a:latin typeface="Arial" panose="020B0604020202020204" pitchFamily="34" charset="0"/>
                <a:cs typeface="Arial" panose="020B0604020202020204" pitchFamily="34" charset="0"/>
              </a:rPr>
              <a:t>a un trámite o </a:t>
            </a:r>
            <a:r>
              <a:rPr lang="es-MX" b="1" dirty="0" smtClean="0">
                <a:solidFill>
                  <a:srgbClr val="7030A0"/>
                </a:solidFill>
                <a:latin typeface="Arial" panose="020B0604020202020204" pitchFamily="34" charset="0"/>
                <a:cs typeface="Arial" panose="020B0604020202020204" pitchFamily="34" charset="0"/>
              </a:rPr>
              <a:t>servicio.</a:t>
            </a:r>
            <a:endParaRPr lang="es-MX" b="1" dirty="0">
              <a:solidFill>
                <a:srgbClr val="7030A0"/>
              </a:solidFill>
              <a:latin typeface="Arial" panose="020B0604020202020204" pitchFamily="34" charset="0"/>
              <a:cs typeface="Arial" panose="020B0604020202020204" pitchFamily="34" charset="0"/>
            </a:endParaRPr>
          </a:p>
        </p:txBody>
      </p:sp>
      <p:sp>
        <p:nvSpPr>
          <p:cNvPr id="10" name="9 Rectángulo"/>
          <p:cNvSpPr/>
          <p:nvPr/>
        </p:nvSpPr>
        <p:spPr>
          <a:xfrm>
            <a:off x="531625" y="1471829"/>
            <a:ext cx="8133907" cy="1754326"/>
          </a:xfrm>
          <a:prstGeom prst="rect">
            <a:avLst/>
          </a:prstGeom>
        </p:spPr>
        <p:txBody>
          <a:bodyPr wrap="square">
            <a:spAutoFit/>
          </a:bodyPr>
          <a:lstStyle/>
          <a:p>
            <a:pPr algn="just"/>
            <a:r>
              <a:rPr lang="es-MX" dirty="0">
                <a:latin typeface="Arial" pitchFamily="34" charset="0"/>
                <a:cs typeface="Arial" pitchFamily="34" charset="0"/>
              </a:rPr>
              <a:t>La información difundida en puntos de internación, módulos fijos y puntos de observación situados en aeropuertos internacionales, centrales de autobuses, garitas, casetas de peaje, carreteras y plazas públicas, en el marco del Programa Paisano, está dirigida a los migrantes mexicanos, facilitándoles la realización de trámites y servicios, el acceso a programas, en su ingreso, tránsito, estancia y salida de territorio mexicano. </a:t>
            </a:r>
            <a:r>
              <a:rPr lang="es-MX" dirty="0"/>
              <a:t>	</a:t>
            </a:r>
          </a:p>
        </p:txBody>
      </p:sp>
    </p:spTree>
    <p:extLst>
      <p:ext uri="{BB962C8B-B14F-4D97-AF65-F5344CB8AC3E}">
        <p14:creationId xmlns:p14="http://schemas.microsoft.com/office/powerpoint/2010/main" val="4248119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4791" y="1152044"/>
            <a:ext cx="7655441" cy="646331"/>
          </a:xfrm>
          <a:prstGeom prst="rect">
            <a:avLst/>
          </a:prstGeom>
        </p:spPr>
        <p:txBody>
          <a:bodyPr wrap="square">
            <a:spAutoFit/>
          </a:bodyPr>
          <a:lstStyle/>
          <a:p>
            <a:pPr algn="just"/>
            <a:endParaRPr lang="es-MX" dirty="0">
              <a:latin typeface="Arial" panose="020B0604020202020204" pitchFamily="34" charset="0"/>
              <a:cs typeface="Arial" panose="020B0604020202020204" pitchFamily="34" charset="0"/>
            </a:endParaRPr>
          </a:p>
          <a:p>
            <a:pPr lvl="0" algn="just"/>
            <a:r>
              <a:rPr lang="es-ES" dirty="0" smtClean="0">
                <a:solidFill>
                  <a:prstClr val="black"/>
                </a:solidFill>
                <a:latin typeface="Arial" panose="020B0604020202020204" pitchFamily="34" charset="0"/>
                <a:ea typeface="Arial" charset="0"/>
                <a:cs typeface="Arial" panose="020B0604020202020204" pitchFamily="34" charset="0"/>
              </a:rPr>
              <a:t>  </a:t>
            </a:r>
            <a:endParaRPr lang="es-ES_tradnl" dirty="0">
              <a:solidFill>
                <a:prstClr val="black"/>
              </a:solidFill>
              <a:latin typeface="Arial" panose="020B0604020202020204" pitchFamily="34" charset="0"/>
              <a:ea typeface="Arial" charset="0"/>
              <a:cs typeface="Arial" panose="020B0604020202020204" pitchFamily="34" charset="0"/>
            </a:endParaRPr>
          </a:p>
        </p:txBody>
      </p:sp>
      <p:sp>
        <p:nvSpPr>
          <p:cNvPr id="4" name="3 Rectángulo"/>
          <p:cNvSpPr/>
          <p:nvPr/>
        </p:nvSpPr>
        <p:spPr>
          <a:xfrm>
            <a:off x="531621" y="3508494"/>
            <a:ext cx="8133907" cy="2585323"/>
          </a:xfrm>
          <a:prstGeom prst="rect">
            <a:avLst/>
          </a:prstGeom>
        </p:spPr>
        <p:txBody>
          <a:bodyPr wrap="square">
            <a:spAutoFit/>
          </a:bodyPr>
          <a:lstStyle/>
          <a:p>
            <a:pPr marL="712788" indent="-350838" algn="just">
              <a:buFont typeface="Wingdings" pitchFamily="2" charset="2"/>
              <a:buChar char="v"/>
            </a:pPr>
            <a:r>
              <a:rPr lang="es-MX" b="1" dirty="0">
                <a:solidFill>
                  <a:srgbClr val="7030A0"/>
                </a:solidFill>
                <a:latin typeface="Arial" panose="020B0604020202020204" pitchFamily="34" charset="0"/>
                <a:cs typeface="Arial" panose="020B0604020202020204" pitchFamily="34" charset="0"/>
              </a:rPr>
              <a:t>Informar y orientar </a:t>
            </a:r>
            <a:r>
              <a:rPr lang="es-MX" dirty="0">
                <a:latin typeface="Arial" pitchFamily="34" charset="0"/>
                <a:cs typeface="Arial" pitchFamily="34" charset="0"/>
              </a:rPr>
              <a:t>a connacionales sobre sus derechos y </a:t>
            </a:r>
            <a:r>
              <a:rPr lang="es-MX" dirty="0" smtClean="0">
                <a:latin typeface="Arial" pitchFamily="34" charset="0"/>
                <a:cs typeface="Arial" pitchFamily="34" charset="0"/>
              </a:rPr>
              <a:t>obligaciones;</a:t>
            </a:r>
          </a:p>
          <a:p>
            <a:pPr marL="712788" indent="-350838" algn="just">
              <a:buFont typeface="Wingdings" pitchFamily="2" charset="2"/>
              <a:buChar char="v"/>
            </a:pPr>
            <a:endParaRPr lang="es-MX" dirty="0" smtClean="0">
              <a:latin typeface="Arial" pitchFamily="34" charset="0"/>
              <a:cs typeface="Arial" pitchFamily="34" charset="0"/>
            </a:endParaRPr>
          </a:p>
          <a:p>
            <a:pPr marL="712788" indent="-350838" algn="just">
              <a:buFont typeface="Wingdings" pitchFamily="2" charset="2"/>
              <a:buChar char="v"/>
            </a:pPr>
            <a:r>
              <a:rPr lang="es-MX" b="1" dirty="0">
                <a:solidFill>
                  <a:srgbClr val="7030A0"/>
                </a:solidFill>
                <a:latin typeface="Arial" panose="020B0604020202020204" pitchFamily="34" charset="0"/>
                <a:cs typeface="Arial" panose="020B0604020202020204" pitchFamily="34" charset="0"/>
              </a:rPr>
              <a:t>Canalizar </a:t>
            </a:r>
            <a:r>
              <a:rPr lang="es-MX" dirty="0">
                <a:latin typeface="Arial" pitchFamily="34" charset="0"/>
                <a:cs typeface="Arial" pitchFamily="34" charset="0"/>
              </a:rPr>
              <a:t>a través del Enlace Paisano las quejas </a:t>
            </a:r>
            <a:r>
              <a:rPr lang="es-MX" dirty="0" smtClean="0">
                <a:latin typeface="Arial" pitchFamily="34" charset="0"/>
                <a:cs typeface="Arial" pitchFamily="34" charset="0"/>
              </a:rPr>
              <a:t>y/o peticiones </a:t>
            </a:r>
            <a:r>
              <a:rPr lang="es-MX" dirty="0">
                <a:latin typeface="Arial" pitchFamily="34" charset="0"/>
                <a:cs typeface="Arial" pitchFamily="34" charset="0"/>
              </a:rPr>
              <a:t>de </a:t>
            </a:r>
            <a:r>
              <a:rPr lang="es-MX" dirty="0" smtClean="0">
                <a:latin typeface="Arial" pitchFamily="34" charset="0"/>
                <a:cs typeface="Arial" pitchFamily="34" charset="0"/>
              </a:rPr>
              <a:t>ayuda de los connacionales;  </a:t>
            </a:r>
          </a:p>
          <a:p>
            <a:pPr marL="712788" indent="-350838" algn="just">
              <a:buFont typeface="Wingdings" pitchFamily="2" charset="2"/>
              <a:buChar char="v"/>
            </a:pPr>
            <a:endParaRPr lang="es-MX" dirty="0" smtClean="0">
              <a:latin typeface="Arial" pitchFamily="34" charset="0"/>
              <a:cs typeface="Arial" pitchFamily="34" charset="0"/>
            </a:endParaRPr>
          </a:p>
          <a:p>
            <a:pPr marL="712788" indent="-350838" algn="just">
              <a:buFont typeface="Wingdings" pitchFamily="2" charset="2"/>
              <a:buChar char="v"/>
            </a:pPr>
            <a:r>
              <a:rPr lang="es-MX" b="1" dirty="0">
                <a:solidFill>
                  <a:srgbClr val="7030A0"/>
                </a:solidFill>
                <a:latin typeface="Arial" panose="020B0604020202020204" pitchFamily="34" charset="0"/>
                <a:cs typeface="Arial" panose="020B0604020202020204" pitchFamily="34" charset="0"/>
              </a:rPr>
              <a:t>Difundir y distribuir </a:t>
            </a:r>
            <a:r>
              <a:rPr lang="es-MX" dirty="0">
                <a:latin typeface="Arial" pitchFamily="34" charset="0"/>
                <a:cs typeface="Arial" pitchFamily="34" charset="0"/>
              </a:rPr>
              <a:t>la Guía </a:t>
            </a:r>
            <a:r>
              <a:rPr lang="es-MX" dirty="0" smtClean="0">
                <a:latin typeface="Arial" pitchFamily="34" charset="0"/>
                <a:cs typeface="Arial" pitchFamily="34" charset="0"/>
              </a:rPr>
              <a:t>Paisano</a:t>
            </a:r>
            <a:r>
              <a:rPr lang="es-MX" dirty="0">
                <a:latin typeface="Arial" pitchFamily="34" charset="0"/>
                <a:cs typeface="Arial" pitchFamily="34" charset="0"/>
              </a:rPr>
              <a:t> </a:t>
            </a:r>
            <a:r>
              <a:rPr lang="es-MX" dirty="0" smtClean="0">
                <a:latin typeface="Arial" pitchFamily="34" charset="0"/>
                <a:cs typeface="Arial" pitchFamily="34" charset="0"/>
              </a:rPr>
              <a:t>y material </a:t>
            </a:r>
            <a:r>
              <a:rPr lang="es-MX" dirty="0">
                <a:latin typeface="Arial" pitchFamily="34" charset="0"/>
                <a:cs typeface="Arial" pitchFamily="34" charset="0"/>
              </a:rPr>
              <a:t>impreso </a:t>
            </a:r>
            <a:r>
              <a:rPr lang="es-MX" dirty="0" smtClean="0">
                <a:latin typeface="Arial" pitchFamily="34" charset="0"/>
                <a:cs typeface="Arial" pitchFamily="34" charset="0"/>
              </a:rPr>
              <a:t>de las dependencias públicas. </a:t>
            </a:r>
          </a:p>
          <a:p>
            <a:pPr marL="712788" indent="-350838" algn="just">
              <a:buFont typeface="Wingdings" pitchFamily="2" charset="2"/>
              <a:buChar char="v"/>
            </a:pPr>
            <a:endParaRPr lang="es-MX" dirty="0" smtClean="0">
              <a:latin typeface="Arial" pitchFamily="34" charset="0"/>
              <a:cs typeface="Arial" pitchFamily="34" charset="0"/>
            </a:endParaRPr>
          </a:p>
        </p:txBody>
      </p:sp>
      <p:sp>
        <p:nvSpPr>
          <p:cNvPr id="5" name="4 Rectángulo"/>
          <p:cNvSpPr/>
          <p:nvPr/>
        </p:nvSpPr>
        <p:spPr>
          <a:xfrm>
            <a:off x="268025" y="1340543"/>
            <a:ext cx="4179349" cy="369332"/>
          </a:xfrm>
          <a:prstGeom prst="rect">
            <a:avLst/>
          </a:prstGeom>
        </p:spPr>
        <p:txBody>
          <a:bodyPr wrap="none">
            <a:spAutoFit/>
          </a:bodyPr>
          <a:lstStyle/>
          <a:p>
            <a:pPr marL="285750" indent="-285750">
              <a:buFont typeface="Arial" pitchFamily="34" charset="0"/>
              <a:buChar char="•"/>
            </a:pPr>
            <a:r>
              <a:rPr lang="es-MX" b="1" dirty="0" smtClean="0">
                <a:solidFill>
                  <a:srgbClr val="7030A0"/>
                </a:solidFill>
                <a:latin typeface="Arial" panose="020B0604020202020204" pitchFamily="34" charset="0"/>
                <a:cs typeface="Arial" panose="020B0604020202020204" pitchFamily="34" charset="0"/>
              </a:rPr>
              <a:t>Participación de la Sociedad civil.</a:t>
            </a:r>
            <a:endParaRPr lang="es-MX" b="1" dirty="0">
              <a:solidFill>
                <a:srgbClr val="7030A0"/>
              </a:solidFill>
              <a:latin typeface="Arial" panose="020B0604020202020204" pitchFamily="34" charset="0"/>
              <a:cs typeface="Arial" panose="020B0604020202020204" pitchFamily="34" charset="0"/>
            </a:endParaRPr>
          </a:p>
        </p:txBody>
      </p:sp>
      <p:sp>
        <p:nvSpPr>
          <p:cNvPr id="7" name="6 Rectángulo"/>
          <p:cNvSpPr/>
          <p:nvPr/>
        </p:nvSpPr>
        <p:spPr>
          <a:xfrm>
            <a:off x="584791" y="1834809"/>
            <a:ext cx="8133907" cy="1477328"/>
          </a:xfrm>
          <a:prstGeom prst="rect">
            <a:avLst/>
          </a:prstGeom>
        </p:spPr>
        <p:txBody>
          <a:bodyPr wrap="square">
            <a:spAutoFit/>
          </a:bodyPr>
          <a:lstStyle/>
          <a:p>
            <a:pPr algn="just"/>
            <a:r>
              <a:rPr lang="es-MX" dirty="0" smtClean="0">
                <a:latin typeface="Arial" pitchFamily="34" charset="0"/>
                <a:cs typeface="Arial" pitchFamily="34" charset="0"/>
              </a:rPr>
              <a:t>Los </a:t>
            </a:r>
            <a:r>
              <a:rPr lang="es-MX" dirty="0">
                <a:latin typeface="Arial" pitchFamily="34" charset="0"/>
                <a:cs typeface="Arial" pitchFamily="34" charset="0"/>
              </a:rPr>
              <a:t>voluntarios miembros de la sociedad civil que participan </a:t>
            </a:r>
            <a:r>
              <a:rPr lang="es-MX" dirty="0" smtClean="0">
                <a:latin typeface="Arial" pitchFamily="34" charset="0"/>
                <a:cs typeface="Arial" pitchFamily="34" charset="0"/>
              </a:rPr>
              <a:t>en cada </a:t>
            </a:r>
            <a:r>
              <a:rPr lang="es-MX" dirty="0">
                <a:latin typeface="Arial" pitchFamily="34" charset="0"/>
                <a:cs typeface="Arial" pitchFamily="34" charset="0"/>
              </a:rPr>
              <a:t>operativo especial, son reclutados y capacitados por los enlaces del Programa </a:t>
            </a:r>
            <a:r>
              <a:rPr lang="es-MX" dirty="0" smtClean="0">
                <a:latin typeface="Arial" pitchFamily="34" charset="0"/>
                <a:cs typeface="Arial" pitchFamily="34" charset="0"/>
              </a:rPr>
              <a:t>Paisano. Se privilegia </a:t>
            </a:r>
            <a:r>
              <a:rPr lang="es-MX" dirty="0">
                <a:latin typeface="Arial" pitchFamily="34" charset="0"/>
                <a:cs typeface="Arial" pitchFamily="34" charset="0"/>
              </a:rPr>
              <a:t>la participación de personas en situación de vulnerabilidad como adultos mayores, personas discapacitadas, mujeres embarazadas, repatriados, etc. Los observadores se encargan </a:t>
            </a:r>
            <a:r>
              <a:rPr lang="es-MX" dirty="0" smtClean="0">
                <a:latin typeface="Arial" pitchFamily="34" charset="0"/>
                <a:cs typeface="Arial" pitchFamily="34" charset="0"/>
              </a:rPr>
              <a:t>de:</a:t>
            </a:r>
            <a:r>
              <a:rPr lang="es-MX" dirty="0" smtClean="0"/>
              <a:t>	</a:t>
            </a:r>
            <a:endParaRPr lang="es-MX" dirty="0"/>
          </a:p>
        </p:txBody>
      </p:sp>
    </p:spTree>
    <p:extLst>
      <p:ext uri="{BB962C8B-B14F-4D97-AF65-F5344CB8AC3E}">
        <p14:creationId xmlns:p14="http://schemas.microsoft.com/office/powerpoint/2010/main" val="19553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3473</TotalTime>
  <Words>958</Words>
  <Application>Microsoft Office PowerPoint</Application>
  <PresentationFormat>Carta (216 x 279 mm)</PresentationFormat>
  <Paragraphs>98</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Carmona Pichardo,  Christopher Jonathan Alfonso</cp:lastModifiedBy>
  <cp:revision>372</cp:revision>
  <cp:lastPrinted>2018-04-13T00:34:40Z</cp:lastPrinted>
  <dcterms:created xsi:type="dcterms:W3CDTF">2018-01-19T16:28:08Z</dcterms:created>
  <dcterms:modified xsi:type="dcterms:W3CDTF">2018-04-13T00:37:19Z</dcterms:modified>
</cp:coreProperties>
</file>