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3716000" cx="243824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1w6nvxuBwd84unRyssmE3JIee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3a0ecff7d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b3a0ecff7d_3_24:notes"/>
          <p:cNvSpPr/>
          <p:nvPr>
            <p:ph idx="2" type="sldImg"/>
          </p:nvPr>
        </p:nvSpPr>
        <p:spPr>
          <a:xfrm>
            <a:off x="1143375" y="685800"/>
            <a:ext cx="45719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3a0ecff7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b3a0ecff7d_0_170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3a0ecff7d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b3a0ecff7d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b3a0ecff7d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3a0ecff7d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3a0ecff7d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b3a0ecff7d_0_2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3a0ecff7d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b3a0ecff7d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b3a0ecff7d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3a0ecff7d_0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3a0ecff7d_0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b3a0ecff7d_0_2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3a0ecff7d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3a0ecff7d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b3a0ecff7d_0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3a0ecff7d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3a0ecff7d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b3a0ecff7d_0_2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3a0ecff7d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b3a0ecff7d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b3a0ecff7d_0_2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3a0ecff7d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3a0ecff7d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b3a0ecff7d_0_2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3a0ecff7d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3a0ecff7d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b3a0ecff7d_0_2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3a0ecff7d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b3a0ecff7d_3_28:notes"/>
          <p:cNvSpPr/>
          <p:nvPr>
            <p:ph idx="2" type="sldImg"/>
          </p:nvPr>
        </p:nvSpPr>
        <p:spPr>
          <a:xfrm>
            <a:off x="1143375" y="685800"/>
            <a:ext cx="45719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3a0ecff7d_3_33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3a0ecff7d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3a0ecff7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b3a0ecff7d_0_19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3a0ecff7d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b3a0ecff7d_3_36:notes"/>
          <p:cNvSpPr/>
          <p:nvPr>
            <p:ph idx="2" type="sldImg"/>
          </p:nvPr>
        </p:nvSpPr>
        <p:spPr>
          <a:xfrm>
            <a:off x="1143375" y="685800"/>
            <a:ext cx="45719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3a0ecff7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b3a0ecff7d_0_57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3a0ecff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b3a0ecff7d_0_86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3a0ecff7d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b3a0ecff7d_3_41:notes"/>
          <p:cNvSpPr/>
          <p:nvPr>
            <p:ph idx="2" type="sldImg"/>
          </p:nvPr>
        </p:nvSpPr>
        <p:spPr>
          <a:xfrm>
            <a:off x="1143375" y="685800"/>
            <a:ext cx="45719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3a0ecff7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b3a0ecff7d_0_119:notes"/>
          <p:cNvSpPr/>
          <p:nvPr>
            <p:ph idx="2" type="sldImg"/>
          </p:nvPr>
        </p:nvSpPr>
        <p:spPr>
          <a:xfrm>
            <a:off x="1143375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7839869" y="-2512327"/>
            <a:ext cx="8702676" cy="21029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&#10;&#10;Descripción generada automáticamente" id="91" name="Google Shape;91;g2b3a0ecff7d_3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2400" cy="137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b3a0ecff7d_3_6"/>
          <p:cNvSpPr txBox="1"/>
          <p:nvPr>
            <p:ph idx="1" type="body"/>
          </p:nvPr>
        </p:nvSpPr>
        <p:spPr>
          <a:xfrm>
            <a:off x="1654265" y="2698810"/>
            <a:ext cx="21073865" cy="2450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A5F3"/>
              </a:buClr>
              <a:buSzPts val="14400"/>
              <a:buNone/>
              <a:defRPr b="1" sz="14400">
                <a:solidFill>
                  <a:srgbClr val="D8A5F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3" name="Google Shape;93;g2b3a0ecff7d_3_6"/>
          <p:cNvSpPr txBox="1"/>
          <p:nvPr>
            <p:ph idx="2" type="body"/>
          </p:nvPr>
        </p:nvSpPr>
        <p:spPr>
          <a:xfrm>
            <a:off x="3368453" y="7971592"/>
            <a:ext cx="17645492" cy="854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0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4" name="Google Shape;94;g2b3a0ecff7d_3_6"/>
          <p:cNvSpPr txBox="1"/>
          <p:nvPr>
            <p:ph idx="3" type="body"/>
          </p:nvPr>
        </p:nvSpPr>
        <p:spPr>
          <a:xfrm>
            <a:off x="3368451" y="5706244"/>
            <a:ext cx="17645492" cy="854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Diseño personalizado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Gráfico&#10;&#10;Descripción generada automáticamente" id="96" name="Google Shape;96;g2b3a0ecff7d_3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56"/>
            <a:ext cx="24382400" cy="137133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b3a0ecff7d_3_11"/>
          <p:cNvSpPr txBox="1"/>
          <p:nvPr>
            <p:ph idx="1" type="body"/>
          </p:nvPr>
        </p:nvSpPr>
        <p:spPr>
          <a:xfrm>
            <a:off x="746077" y="923926"/>
            <a:ext cx="8594160" cy="1117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5ED9"/>
              </a:buClr>
              <a:buSzPts val="8000"/>
              <a:buNone/>
              <a:defRPr b="1" sz="8000">
                <a:solidFill>
                  <a:srgbClr val="A85ED9"/>
                </a:solidFill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8" name="Google Shape;98;g2b3a0ecff7d_3_11"/>
          <p:cNvSpPr txBox="1"/>
          <p:nvPr>
            <p:ph idx="2" type="body"/>
          </p:nvPr>
        </p:nvSpPr>
        <p:spPr>
          <a:xfrm>
            <a:off x="746077" y="2702418"/>
            <a:ext cx="8594160" cy="450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5ED9"/>
              </a:buClr>
              <a:buSzPts val="4000"/>
              <a:buNone/>
              <a:defRPr b="0" sz="4000">
                <a:solidFill>
                  <a:srgbClr val="A85ED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Diseño personalizado 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pción generada automáticamente con confianza baja" id="100" name="Google Shape;100;g2b3a0ecff7d_3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24380030" cy="137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b3a0ecff7d_3_15"/>
          <p:cNvSpPr txBox="1"/>
          <p:nvPr>
            <p:ph idx="1" type="body"/>
          </p:nvPr>
        </p:nvSpPr>
        <p:spPr>
          <a:xfrm>
            <a:off x="746077" y="923926"/>
            <a:ext cx="8594160" cy="1117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2" name="Google Shape;102;g2b3a0ecff7d_3_15"/>
          <p:cNvSpPr txBox="1"/>
          <p:nvPr>
            <p:ph idx="2" type="body"/>
          </p:nvPr>
        </p:nvSpPr>
        <p:spPr>
          <a:xfrm>
            <a:off x="746077" y="2702418"/>
            <a:ext cx="8594160" cy="47015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0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Diseño personalizado 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rón de fondo&#10;&#10;Descripción generada automáticamente con confianza media" id="104" name="Google Shape;104;g2b3a0ecff7d_3_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2400" cy="137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 4">
  <p:cSld name="1_Diseño personalizado 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rón de fondo&#10;&#10;Descripción generada automáticamente" id="106" name="Google Shape;106;g2b3a0ecff7d_3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2400" cy="137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b3a0ecff7d_3_21"/>
          <p:cNvSpPr txBox="1"/>
          <p:nvPr>
            <p:ph idx="1" type="body"/>
          </p:nvPr>
        </p:nvSpPr>
        <p:spPr>
          <a:xfrm>
            <a:off x="14558421" y="3906174"/>
            <a:ext cx="8524791" cy="2450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A5F3"/>
              </a:buClr>
              <a:buSzPts val="8000"/>
              <a:buNone/>
              <a:defRPr b="1" sz="8000">
                <a:solidFill>
                  <a:srgbClr val="D8A5F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1663592" y="3419477"/>
            <a:ext cx="21029831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1663592" y="9178927"/>
            <a:ext cx="21029831" cy="300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1679467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3a0ecff7d_3_0"/>
          <p:cNvSpPr txBox="1"/>
          <p:nvPr>
            <p:ph type="title"/>
          </p:nvPr>
        </p:nvSpPr>
        <p:spPr>
          <a:xfrm>
            <a:off x="1676290" y="730250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86" name="Google Shape;86;g2b3a0ecff7d_3_0"/>
          <p:cNvSpPr txBox="1"/>
          <p:nvPr>
            <p:ph idx="1" type="body"/>
          </p:nvPr>
        </p:nvSpPr>
        <p:spPr>
          <a:xfrm>
            <a:off x="1676290" y="3651250"/>
            <a:ext cx="2102982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b3a0ecff7d_3_0"/>
          <p:cNvSpPr txBox="1"/>
          <p:nvPr>
            <p:ph idx="10" type="dt"/>
          </p:nvPr>
        </p:nvSpPr>
        <p:spPr>
          <a:xfrm>
            <a:off x="1676290" y="12712700"/>
            <a:ext cx="548604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b3a0ecff7d_3_0"/>
          <p:cNvSpPr txBox="1"/>
          <p:nvPr>
            <p:ph idx="11" type="ftr"/>
          </p:nvPr>
        </p:nvSpPr>
        <p:spPr>
          <a:xfrm>
            <a:off x="8076670" y="12712700"/>
            <a:ext cx="822906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b3a0ecff7d_3_0"/>
          <p:cNvSpPr txBox="1"/>
          <p:nvPr>
            <p:ph idx="12" type="sldNum"/>
          </p:nvPr>
        </p:nvSpPr>
        <p:spPr>
          <a:xfrm>
            <a:off x="17220070" y="12712700"/>
            <a:ext cx="548604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CBy3R-S-uyY-2AJ5xzNUd1OYinIa9AsK/edit" TargetMode="External"/><Relationship Id="rId4" Type="http://schemas.openxmlformats.org/officeDocument/2006/relationships/hyperlink" Target="https://docs.google.com/spreadsheets/d/1qve3ABgT-HdaAPvb1nCWNENLkOHXawJMls_22cfKYiA/edit#gid=1348889297" TargetMode="External"/><Relationship Id="rId10" Type="http://schemas.openxmlformats.org/officeDocument/2006/relationships/image" Target="../media/image21.png"/><Relationship Id="rId9" Type="http://schemas.openxmlformats.org/officeDocument/2006/relationships/image" Target="../media/image12.png"/><Relationship Id="rId5" Type="http://schemas.openxmlformats.org/officeDocument/2006/relationships/hyperlink" Target="https://docs.google.com/document/d/1rcahu1-OiLCo63IvA-3OHXzfb0WkVXGZ/edit?rtpof=true" TargetMode="External"/><Relationship Id="rId6" Type="http://schemas.openxmlformats.org/officeDocument/2006/relationships/hyperlink" Target="https://docs.google.com/document/d/19p9OS4Xsa2BZ2_PgqQK4s-TJeCAyqqaq/edit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J9eDPbRGrIw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youtu.be/J9eDPbRGrI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qHmId_yWn0Y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www.youtube.com/watch?v=qHmId_yWn0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youtu.be/7izhgzGAYSw" TargetMode="External"/><Relationship Id="rId5" Type="http://schemas.openxmlformats.org/officeDocument/2006/relationships/hyperlink" Target="https://youtu.be/J9eDPbRGrI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3a0ecff7d_3_24"/>
          <p:cNvSpPr txBox="1"/>
          <p:nvPr/>
        </p:nvSpPr>
        <p:spPr>
          <a:xfrm>
            <a:off x="4827880" y="2518350"/>
            <a:ext cx="14726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sz="13800" u="none" cap="none" strike="noStrike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Paso a Paso: PlanDAI</a:t>
            </a:r>
            <a:endParaRPr/>
          </a:p>
        </p:txBody>
      </p:sp>
      <p:sp>
        <p:nvSpPr>
          <p:cNvPr id="113" name="Google Shape;113;g2b3a0ecff7d_3_24"/>
          <p:cNvSpPr txBox="1"/>
          <p:nvPr/>
        </p:nvSpPr>
        <p:spPr>
          <a:xfrm>
            <a:off x="2679846" y="8044546"/>
            <a:ext cx="1902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419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Etapas de implementación de la política pública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3a0ecff7d_0_170"/>
          <p:cNvSpPr/>
          <p:nvPr/>
        </p:nvSpPr>
        <p:spPr>
          <a:xfrm rot="-432">
            <a:off x="2174728" y="1993549"/>
            <a:ext cx="11938800" cy="6543000"/>
          </a:xfrm>
          <a:prstGeom prst="rect">
            <a:avLst/>
          </a:prstGeom>
          <a:solidFill>
            <a:srgbClr val="D29FED"/>
          </a:solidFill>
          <a:ln>
            <a:noFill/>
          </a:ln>
        </p:spPr>
        <p:txBody>
          <a:bodyPr anchorCtr="0" anchor="ctr" bIns="243775" lIns="243775" spcFirstLastPara="1" rIns="243775" wrap="square" tIns="243775">
            <a:noAutofit/>
          </a:bodyPr>
          <a:lstStyle/>
          <a:p>
            <a:pPr indent="0" lvl="0" marL="0" marR="0" rtl="0" algn="just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facilitadora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, junto con el ciudadano,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decidirá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si llevar a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cabo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una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b="1"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aprovechar</a:t>
            </a: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a la información:</a:t>
            </a:r>
            <a:endParaRPr sz="4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405" lvl="0" marL="761951" marR="0" rtl="0" algn="l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51" lvl="0" marL="761951" marR="0" rtl="0" algn="l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4400"/>
              <a:buFont typeface="Arial"/>
              <a:buChar char="•"/>
            </a:pP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Completar un formulario o trámite</a:t>
            </a:r>
            <a:endParaRPr sz="4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51" lvl="0" marL="761951" marR="0" rtl="0" algn="l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4400"/>
              <a:buFont typeface="Arial"/>
              <a:buChar char="•"/>
            </a:pP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Oficio de petición</a:t>
            </a:r>
            <a:endParaRPr sz="4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51" lvl="0" marL="761951" marR="0" rtl="0" algn="l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4400"/>
              <a:buFont typeface="Arial"/>
              <a:buChar char="•"/>
            </a:pP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Difundir información</a:t>
            </a:r>
            <a:endParaRPr sz="4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51" lvl="0" marL="761951" marR="0" rtl="0" algn="l">
              <a:lnSpc>
                <a:spcPct val="98444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4400"/>
              <a:buFont typeface="Arial"/>
              <a:buChar char="•"/>
            </a:pPr>
            <a:r>
              <a:rPr lang="es-419"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Iniciativa ciudadana.</a:t>
            </a:r>
            <a:endParaRPr sz="48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2b3a0ecff7d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9423" y="5265052"/>
            <a:ext cx="12882070" cy="718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3a0ecff7d_0_194"/>
          <p:cNvSpPr txBox="1"/>
          <p:nvPr/>
        </p:nvSpPr>
        <p:spPr>
          <a:xfrm>
            <a:off x="1470988" y="3678313"/>
            <a:ext cx="12497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8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s-419" sz="138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s-419" sz="138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 etapa: SEGUIMIENTO</a:t>
            </a:r>
            <a:endParaRPr/>
          </a:p>
        </p:txBody>
      </p:sp>
      <p:pic>
        <p:nvPicPr>
          <p:cNvPr id="237" name="Google Shape;237;g2b3a0ecff7d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9259" y="3002452"/>
            <a:ext cx="7017095" cy="771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3a0ecff7d_0_202"/>
          <p:cNvSpPr txBox="1"/>
          <p:nvPr/>
        </p:nvSpPr>
        <p:spPr>
          <a:xfrm>
            <a:off x="1515464" y="1077444"/>
            <a:ext cx="14726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8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b3a0ecff7d_0_202"/>
          <p:cNvSpPr txBox="1"/>
          <p:nvPr/>
        </p:nvSpPr>
        <p:spPr>
          <a:xfrm>
            <a:off x="1515464" y="2400883"/>
            <a:ext cx="15089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38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VERIFICAR QUE SE APROVECHÓ LA INFORMACIÓN</a:t>
            </a:r>
            <a:endParaRPr sz="4800">
              <a:solidFill>
                <a:srgbClr val="D29F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g2b3a0ecff7d_0_202"/>
          <p:cNvGrpSpPr/>
          <p:nvPr/>
        </p:nvGrpSpPr>
        <p:grpSpPr>
          <a:xfrm>
            <a:off x="1515464" y="3970683"/>
            <a:ext cx="20274519" cy="6859782"/>
            <a:chOff x="1515464" y="4070074"/>
            <a:chExt cx="20274519" cy="6859782"/>
          </a:xfrm>
        </p:grpSpPr>
        <p:sp>
          <p:nvSpPr>
            <p:cNvPr id="246" name="Google Shape;246;g2b3a0ecff7d_0_202"/>
            <p:cNvSpPr txBox="1"/>
            <p:nvPr/>
          </p:nvSpPr>
          <p:spPr>
            <a:xfrm>
              <a:off x="1784300" y="4070074"/>
              <a:ext cx="1077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b3a0ecff7d_0_202"/>
            <p:cNvSpPr txBox="1"/>
            <p:nvPr/>
          </p:nvSpPr>
          <p:spPr>
            <a:xfrm>
              <a:off x="1515464" y="9399379"/>
              <a:ext cx="1077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b3a0ecff7d_0_202"/>
            <p:cNvSpPr txBox="1"/>
            <p:nvPr/>
          </p:nvSpPr>
          <p:spPr>
            <a:xfrm>
              <a:off x="3254483" y="9596356"/>
              <a:ext cx="18535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Recabar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anuencia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del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solicitante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para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compartir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experiencia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aprovechamiento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derivado del ejercicio de su DAI.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b3a0ecff7d_0_202"/>
            <p:cNvSpPr txBox="1"/>
            <p:nvPr/>
          </p:nvSpPr>
          <p:spPr>
            <a:xfrm>
              <a:off x="3254483" y="5589493"/>
              <a:ext cx="18535500" cy="36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64293" lvl="1" marL="728592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s-419" sz="4000" u="none" cap="none" strike="noStrike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Si se realizaron trámites verificar si se obtuvo el resultado (beca, apoyo económico, apoyo para PYMES, etc.).</a:t>
              </a:r>
              <a:endParaRPr b="0" i="0" sz="4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64293" lvl="1" marL="728592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s-419" sz="4000" u="none" cap="none" strike="noStrike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Si se realizó un oficio de petición, ver la respuesta de la autoridad y si realmente llevó a cabo las acciones a las que se haya comprometido.</a:t>
              </a:r>
              <a:endParaRPr b="0" i="0" sz="4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64293" lvl="1" marL="728592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s-419" sz="4000" u="none" cap="none" strike="noStrike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Si se decidió difundir la información recibida por distintos medios para que más gente la aproveche, verificar que se haya hecho. </a:t>
              </a:r>
              <a:endParaRPr b="0" i="0" sz="4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b3a0ecff7d_0_202"/>
            <p:cNvSpPr txBox="1"/>
            <p:nvPr/>
          </p:nvSpPr>
          <p:spPr>
            <a:xfrm>
              <a:off x="3254484" y="4538503"/>
              <a:ext cx="17605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Verificar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con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población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si el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cambio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que se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buscaba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logró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2b3a0ecff7d_0_216"/>
          <p:cNvPicPr preferRelativeResize="0"/>
          <p:nvPr/>
        </p:nvPicPr>
        <p:blipFill rotWithShape="1">
          <a:blip r:embed="rId3">
            <a:alphaModFix/>
          </a:blip>
          <a:srcRect b="0" l="5578" r="5587" t="0"/>
          <a:stretch/>
        </p:blipFill>
        <p:spPr>
          <a:xfrm>
            <a:off x="3291364" y="0"/>
            <a:ext cx="17799685" cy="1103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b3a0ecff7d_0_216"/>
          <p:cNvSpPr/>
          <p:nvPr/>
        </p:nvSpPr>
        <p:spPr>
          <a:xfrm>
            <a:off x="19512246" y="9700657"/>
            <a:ext cx="2607687" cy="266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6E589B"/>
          </a:solidFill>
          <a:ln>
            <a:noFill/>
          </a:ln>
        </p:spPr>
        <p:txBody>
          <a:bodyPr anchorCtr="0" anchor="ctr" bIns="243775" lIns="243775" spcFirstLastPara="1" rIns="243775" wrap="square" tIns="243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b3a0ecff7d_0_216"/>
          <p:cNvSpPr/>
          <p:nvPr/>
        </p:nvSpPr>
        <p:spPr>
          <a:xfrm rot="-4650036">
            <a:off x="3177641" y="-1040548"/>
            <a:ext cx="1204550" cy="5725208"/>
          </a:xfrm>
          <a:prstGeom prst="rect">
            <a:avLst/>
          </a:prstGeom>
          <a:solidFill>
            <a:srgbClr val="6E589B"/>
          </a:solidFill>
          <a:ln>
            <a:noFill/>
          </a:ln>
        </p:spPr>
        <p:txBody>
          <a:bodyPr anchorCtr="0" anchor="ctr" bIns="243775" lIns="243775" spcFirstLastPara="1" rIns="243775" wrap="square" tIns="243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g2b3a0ecff7d_0_216"/>
          <p:cNvGrpSpPr/>
          <p:nvPr/>
        </p:nvGrpSpPr>
        <p:grpSpPr>
          <a:xfrm>
            <a:off x="6491202" y="3644279"/>
            <a:ext cx="11400000" cy="5369100"/>
            <a:chOff x="6491202" y="3644279"/>
            <a:chExt cx="11400000" cy="5369100"/>
          </a:xfrm>
        </p:grpSpPr>
        <p:sp>
          <p:nvSpPr>
            <p:cNvPr id="260" name="Google Shape;260;g2b3a0ecff7d_0_216"/>
            <p:cNvSpPr/>
            <p:nvPr/>
          </p:nvSpPr>
          <p:spPr>
            <a:xfrm>
              <a:off x="6491202" y="3644279"/>
              <a:ext cx="11400000" cy="5369100"/>
            </a:xfrm>
            <a:prstGeom prst="rect">
              <a:avLst/>
            </a:prstGeom>
            <a:solidFill>
              <a:srgbClr val="140444"/>
            </a:solidFill>
            <a:ln>
              <a:noFill/>
            </a:ln>
          </p:spPr>
          <p:txBody>
            <a:bodyPr anchorCtr="0" anchor="ctr" bIns="243775" lIns="243775" spcFirstLastPara="1" rIns="243775" wrap="square" tIns="2437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2b3a0ecff7d_0_216"/>
            <p:cNvSpPr txBox="1"/>
            <p:nvPr/>
          </p:nvSpPr>
          <p:spPr>
            <a:xfrm>
              <a:off x="7501194" y="4568345"/>
              <a:ext cx="9380100" cy="3318600"/>
            </a:xfrm>
            <a:prstGeom prst="rect">
              <a:avLst/>
            </a:prstGeom>
            <a:solidFill>
              <a:srgbClr val="14044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4400">
                  <a:solidFill>
                    <a:srgbClr val="FBFBF5"/>
                  </a:solidFill>
                  <a:latin typeface="Arial"/>
                  <a:ea typeface="Arial"/>
                  <a:cs typeface="Arial"/>
                  <a:sym typeface="Arial"/>
                </a:rPr>
                <a:t>Para concluir, deberá recabarse la información referente a la solución del problema y el soporte documental que valida el proceso en general.</a:t>
              </a:r>
              <a:endPara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3a0ecff7d_0_234"/>
          <p:cNvSpPr txBox="1"/>
          <p:nvPr>
            <p:ph idx="4294967295" type="title"/>
          </p:nvPr>
        </p:nvSpPr>
        <p:spPr>
          <a:xfrm>
            <a:off x="3827304" y="5434231"/>
            <a:ext cx="165882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75" lIns="243775" spcFirstLastPara="1" rIns="243775" wrap="square" tIns="2437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9600"/>
              <a:buFont typeface="Arial"/>
              <a:buNone/>
            </a:pPr>
            <a:r>
              <a:rPr b="1" lang="es-419" sz="9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… preguntas y respuestas</a:t>
            </a:r>
            <a:endParaRPr b="1" sz="96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eña de cliente con relleno sólido" id="268" name="Google Shape;268;g2b3a0ecff7d_0_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0575" y="-499225"/>
            <a:ext cx="13201550" cy="142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b3a0ecff7d_0_234"/>
          <p:cNvSpPr txBox="1"/>
          <p:nvPr/>
        </p:nvSpPr>
        <p:spPr>
          <a:xfrm>
            <a:off x="69863" y="11420187"/>
            <a:ext cx="54507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75" spcFirstLastPara="1" rIns="243775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67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2. Fin de la segunda sección</a:t>
            </a:r>
            <a:endParaRPr sz="3733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3a0ecff7d_0_243"/>
          <p:cNvSpPr txBox="1"/>
          <p:nvPr/>
        </p:nvSpPr>
        <p:spPr>
          <a:xfrm>
            <a:off x="3365257" y="4201031"/>
            <a:ext cx="17652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6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Documentación, reporte y  comunicación</a:t>
            </a:r>
            <a:endParaRPr b="1" sz="9600">
              <a:solidFill>
                <a:srgbClr val="D29F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b3a0ecff7d_0_243"/>
          <p:cNvSpPr txBox="1"/>
          <p:nvPr/>
        </p:nvSpPr>
        <p:spPr>
          <a:xfrm>
            <a:off x="-49" y="8073546"/>
            <a:ext cx="243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Documentar la labor de socialización para efectos estadísticos y de identificar oportunidades de mejora.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3a0ecff7d_0_256"/>
          <p:cNvSpPr txBox="1"/>
          <p:nvPr/>
        </p:nvSpPr>
        <p:spPr>
          <a:xfrm>
            <a:off x="69863" y="11267787"/>
            <a:ext cx="81597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75" spcFirstLastPara="1" rIns="243775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67">
                <a:solidFill>
                  <a:srgbClr val="37098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Documentación, reporte y comunicación/ </a:t>
            </a:r>
            <a:endParaRPr b="1" sz="2667">
              <a:solidFill>
                <a:srgbClr val="37098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3" name="Google Shape;283;g2b3a0ecff7d_0_256"/>
          <p:cNvSpPr txBox="1"/>
          <p:nvPr/>
        </p:nvSpPr>
        <p:spPr>
          <a:xfrm>
            <a:off x="1556698" y="699196"/>
            <a:ext cx="147036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75" lIns="243775" spcFirstLastPara="1" rIns="243775" wrap="square" tIns="243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8000"/>
              <a:buFont typeface="Arial"/>
              <a:buNone/>
            </a:pPr>
            <a:r>
              <a:rPr b="1" lang="es-419"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Formatos a utilizar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sz="8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b3a0ecff7d_0_256"/>
          <p:cNvSpPr txBox="1"/>
          <p:nvPr/>
        </p:nvSpPr>
        <p:spPr>
          <a:xfrm>
            <a:off x="3622642" y="2933143"/>
            <a:ext cx="14948700" cy="85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75" lIns="243775" spcFirstLastPara="1" rIns="243775" wrap="square" tIns="243775">
            <a:noAutofit/>
          </a:bodyPr>
          <a:lstStyle/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70988"/>
              </a:buClr>
              <a:buSzPts val="5400"/>
              <a:buFont typeface="Arial"/>
              <a:buNone/>
            </a:pPr>
            <a:r>
              <a:rPr b="1" lang="es-419" sz="5400" u="sng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Documentación de la socialización</a:t>
            </a:r>
            <a:endParaRPr b="1"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70988"/>
              </a:buClr>
              <a:buSzPts val="5400"/>
              <a:buFont typeface="Arial"/>
              <a:buNone/>
            </a:pPr>
            <a:r>
              <a:rPr b="1" lang="es-419" sz="5400" u="sng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Lista de asistencia  </a:t>
            </a:r>
            <a:endParaRPr b="1"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70988"/>
              </a:buClr>
              <a:buSzPts val="5400"/>
              <a:buFont typeface="Arial"/>
              <a:buNone/>
            </a:pPr>
            <a:r>
              <a:rPr b="1" lang="es-419" sz="5400" u="sng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Oficio de petición</a:t>
            </a:r>
            <a:endParaRPr b="1"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7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54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70988"/>
              </a:buClr>
              <a:buSzPts val="4000"/>
              <a:buFont typeface="Arial"/>
              <a:buNone/>
            </a:pPr>
            <a:r>
              <a:rPr lang="es-419" sz="4000" u="sng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Formato solicitud (sin acceso a PNT)</a:t>
            </a:r>
            <a:endParaRPr sz="4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2b3a0ecff7d_0_2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20315" y="5953751"/>
            <a:ext cx="7127509" cy="644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b3a0ecff7d_0_2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5191" y="2845219"/>
            <a:ext cx="1877011" cy="188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b3a0ecff7d_0_2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5189" y="4937348"/>
            <a:ext cx="1877011" cy="187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b3a0ecff7d_0_25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5189" y="6994584"/>
            <a:ext cx="1877011" cy="187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3a0ecff7d_0_269"/>
          <p:cNvSpPr txBox="1"/>
          <p:nvPr/>
        </p:nvSpPr>
        <p:spPr>
          <a:xfrm>
            <a:off x="1596454" y="995572"/>
            <a:ext cx="142464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75" lIns="243775" spcFirstLastPara="1" rIns="243775" wrap="square" tIns="243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8000"/>
              <a:buFont typeface="Arial"/>
              <a:buNone/>
            </a:pPr>
            <a:r>
              <a:rPr b="1" lang="es-419"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¿Qué es el PlanDAI?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sz="8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b3a0ecff7d_0_26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6289" l="4879" r="33736" t="17631"/>
          <a:stretch/>
        </p:blipFill>
        <p:spPr>
          <a:xfrm>
            <a:off x="5067946" y="3234955"/>
            <a:ext cx="14246520" cy="72460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b3a0ecff7d_0_269"/>
          <p:cNvSpPr/>
          <p:nvPr/>
        </p:nvSpPr>
        <p:spPr>
          <a:xfrm>
            <a:off x="13623986" y="11225834"/>
            <a:ext cx="69426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75" spcFirstLastPara="1" rIns="243775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7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https://youtu.be/J9eDPbRGrIw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ncisca y la información cuenta la historia de una mujer líder comunitaria que después de enfrentar distintos obstáculos para acceder a un servicio médico de calidad en su comunidad y las comunidades aledañas, con orientación de su amiga decide solicitar información púbica a la Secretaría de Salud de su estado y descubren que existe presupuesto asignado para el médico y los medicamentos de su Centro de Salud.&#10;En este camino, Francisca, su comunidad y los grupos organizados de mujeres plantean retos interesantes de organización comunitaria para la exigencia de su derecho a la salud a partir del ejercicio del derecho a la información. Esta historia está basada en hechos reales documentados en el marco del proyecto Transparencia Proactiva de ARTICLE 19." id="302" name="Google Shape;302;g2b3a0ecff7d_0_278" title="Francisca y la informació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2213" y="1547688"/>
            <a:ext cx="12348721" cy="9261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b3a0ecff7d_0_278"/>
          <p:cNvSpPr txBox="1"/>
          <p:nvPr/>
        </p:nvSpPr>
        <p:spPr>
          <a:xfrm>
            <a:off x="15586745" y="5901662"/>
            <a:ext cx="6438300" cy="2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75" spcFirstLastPara="1" rIns="243775" wrap="square" tIns="121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6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… Francisca y la información.</a:t>
            </a:r>
            <a:endParaRPr b="1" sz="6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b3a0ecff7d_0_278"/>
          <p:cNvSpPr/>
          <p:nvPr/>
        </p:nvSpPr>
        <p:spPr>
          <a:xfrm>
            <a:off x="1492213" y="10979823"/>
            <a:ext cx="113367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75" spcFirstLastPara="1" rIns="243775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7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https://www.youtube.com/watch?v=qHmId_yWn0Y</a:t>
            </a:r>
            <a:r>
              <a:rPr lang="es-419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3a0ecff7d_0_293"/>
          <p:cNvSpPr txBox="1"/>
          <p:nvPr/>
        </p:nvSpPr>
        <p:spPr>
          <a:xfrm>
            <a:off x="13826331" y="3299086"/>
            <a:ext cx="9259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80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Por su atención,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80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pic>
        <p:nvPicPr>
          <p:cNvPr id="311" name="Google Shape;311;g2b3a0ecff7d_0_293"/>
          <p:cNvPicPr preferRelativeResize="0"/>
          <p:nvPr/>
        </p:nvPicPr>
        <p:blipFill rotWithShape="1">
          <a:blip r:embed="rId3">
            <a:alphaModFix/>
          </a:blip>
          <a:srcRect b="25605" l="9863" r="78033" t="53392"/>
          <a:stretch/>
        </p:blipFill>
        <p:spPr>
          <a:xfrm>
            <a:off x="10715745" y="4948090"/>
            <a:ext cx="2950925" cy="286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2b3a0ecff7d_3_28"/>
          <p:cNvGrpSpPr/>
          <p:nvPr/>
        </p:nvGrpSpPr>
        <p:grpSpPr>
          <a:xfrm>
            <a:off x="-491188" y="0"/>
            <a:ext cx="21110840" cy="12496567"/>
            <a:chOff x="1635786" y="304800"/>
            <a:chExt cx="21110840" cy="12496567"/>
          </a:xfrm>
        </p:grpSpPr>
        <p:pic>
          <p:nvPicPr>
            <p:cNvPr descr="Una captura de pantalla de un celular con texto e imagen&#10;&#10;Descripción generada automáticamente con confianza media" id="119" name="Google Shape;119;g2b3a0ecff7d_3_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5786" y="914632"/>
              <a:ext cx="21110840" cy="11886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2b3a0ecff7d_3_28"/>
            <p:cNvSpPr/>
            <p:nvPr/>
          </p:nvSpPr>
          <p:spPr>
            <a:xfrm>
              <a:off x="8854343" y="10159616"/>
              <a:ext cx="35334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sz="30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Socialización</a:t>
              </a:r>
              <a:endPara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b3a0ecff7d_3_28"/>
            <p:cNvSpPr/>
            <p:nvPr/>
          </p:nvSpPr>
          <p:spPr>
            <a:xfrm>
              <a:off x="12982749" y="8865021"/>
              <a:ext cx="43020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0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Aprovechamiento</a:t>
              </a:r>
              <a:endPara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b3a0ecff7d_3_28"/>
            <p:cNvSpPr/>
            <p:nvPr/>
          </p:nvSpPr>
          <p:spPr>
            <a:xfrm>
              <a:off x="17823036" y="7701886"/>
              <a:ext cx="31038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0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Seguimiento</a:t>
              </a:r>
              <a:endPara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b3a0ecff7d_3_28"/>
            <p:cNvSpPr/>
            <p:nvPr/>
          </p:nvSpPr>
          <p:spPr>
            <a:xfrm>
              <a:off x="7970694" y="10159616"/>
              <a:ext cx="7704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r>
                <a:rPr b="1" baseline="30000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</a:t>
              </a:r>
              <a:endParaRPr b="1" baseline="30000" sz="262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b3a0ecff7d_3_28"/>
            <p:cNvSpPr/>
            <p:nvPr/>
          </p:nvSpPr>
          <p:spPr>
            <a:xfrm>
              <a:off x="12501580" y="8872556"/>
              <a:ext cx="9624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r>
                <a:rPr b="1" baseline="30000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</a:t>
              </a:r>
              <a:endParaRPr b="1" baseline="30000" sz="262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b3a0ecff7d_3_28"/>
            <p:cNvSpPr/>
            <p:nvPr/>
          </p:nvSpPr>
          <p:spPr>
            <a:xfrm>
              <a:off x="16980459" y="7701886"/>
              <a:ext cx="9624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r>
                <a:rPr b="1" baseline="30000" lang="es-419" sz="2624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</a:t>
              </a:r>
              <a:endParaRPr b="1" baseline="30000" sz="262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b3a0ecff7d_3_28"/>
            <p:cNvSpPr/>
            <p:nvPr/>
          </p:nvSpPr>
          <p:spPr>
            <a:xfrm rot="-829063">
              <a:off x="11849648" y="10435050"/>
              <a:ext cx="10918976" cy="177671"/>
            </a:xfrm>
            <a:custGeom>
              <a:rect b="b" l="l" r="r" t="t"/>
              <a:pathLst>
                <a:path extrusionOk="0" h="69850" w="4292707">
                  <a:moveTo>
                    <a:pt x="40018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292707" y="69850"/>
                  </a:lnTo>
                  <a:lnTo>
                    <a:pt x="4292707" y="0"/>
                  </a:lnTo>
                  <a:close/>
                </a:path>
              </a:pathLst>
            </a:custGeom>
            <a:solidFill>
              <a:srgbClr val="140444"/>
            </a:solidFill>
            <a:ln>
              <a:noFill/>
            </a:ln>
          </p:spPr>
        </p:sp>
        <p:sp>
          <p:nvSpPr>
            <p:cNvPr id="127" name="Google Shape;127;g2b3a0ecff7d_3_28"/>
            <p:cNvSpPr/>
            <p:nvPr/>
          </p:nvSpPr>
          <p:spPr>
            <a:xfrm>
              <a:off x="8590620" y="304800"/>
              <a:ext cx="7523100" cy="45387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exto&#10;&#10;Descripción generada automáticamente con confianza media" id="128" name="Google Shape;128;g2b3a0ecff7d_3_28"/>
            <p:cNvPicPr preferRelativeResize="0"/>
            <p:nvPr/>
          </p:nvPicPr>
          <p:blipFill rotWithShape="1">
            <a:blip r:embed="rId4">
              <a:alphaModFix/>
            </a:blip>
            <a:srcRect b="36513" l="6857" r="11215" t="37834"/>
            <a:stretch/>
          </p:blipFill>
          <p:spPr>
            <a:xfrm>
              <a:off x="7640321" y="1304122"/>
              <a:ext cx="8112095" cy="2539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3a0ecff7d_3_33"/>
          <p:cNvSpPr txBox="1"/>
          <p:nvPr/>
        </p:nvSpPr>
        <p:spPr>
          <a:xfrm>
            <a:off x="419865" y="3703793"/>
            <a:ext cx="15574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 etapa: SOCIALIZACIÓN</a:t>
            </a:r>
            <a:endParaRPr/>
          </a:p>
        </p:txBody>
      </p:sp>
      <p:pic>
        <p:nvPicPr>
          <p:cNvPr id="134" name="Google Shape;134;g2b3a0ecff7d_3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2799" y="5519675"/>
            <a:ext cx="9231940" cy="701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3a0ecff7d_0_19"/>
          <p:cNvSpPr txBox="1"/>
          <p:nvPr/>
        </p:nvSpPr>
        <p:spPr>
          <a:xfrm>
            <a:off x="833396" y="962561"/>
            <a:ext cx="14726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PASO I</a:t>
            </a:r>
            <a:endParaRPr sz="8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b3a0ecff7d_0_19"/>
          <p:cNvSpPr txBox="1"/>
          <p:nvPr/>
        </p:nvSpPr>
        <p:spPr>
          <a:xfrm>
            <a:off x="833396" y="2286000"/>
            <a:ext cx="9711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38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b="1" sz="4138">
              <a:solidFill>
                <a:srgbClr val="D29F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b3a0ecff7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06051" y="5367130"/>
            <a:ext cx="5557949" cy="7887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g2b3a0ecff7d_0_19"/>
          <p:cNvGrpSpPr/>
          <p:nvPr/>
        </p:nvGrpSpPr>
        <p:grpSpPr>
          <a:xfrm>
            <a:off x="1720582" y="4004159"/>
            <a:ext cx="15792813" cy="6959203"/>
            <a:chOff x="667009" y="4043916"/>
            <a:chExt cx="17201626" cy="6959203"/>
          </a:xfrm>
        </p:grpSpPr>
        <p:sp>
          <p:nvSpPr>
            <p:cNvPr id="143" name="Google Shape;143;g2b3a0ecff7d_0_19"/>
            <p:cNvSpPr txBox="1"/>
            <p:nvPr/>
          </p:nvSpPr>
          <p:spPr>
            <a:xfrm>
              <a:off x="1950935" y="4043916"/>
              <a:ext cx="15876600" cy="19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Presentarse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ante el auditorio, y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señalar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los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objetivos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del PlanDAI y los aspectos generales de los que se compone la socialización.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2b3a0ecff7d_0_19"/>
            <p:cNvSpPr txBox="1"/>
            <p:nvPr/>
          </p:nvSpPr>
          <p:spPr>
            <a:xfrm>
              <a:off x="1950935" y="6361537"/>
              <a:ext cx="158766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Pedir que los participantes se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registren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en el formato de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lista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asistencia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2b3a0ecff7d_0_19"/>
            <p:cNvSpPr txBox="1"/>
            <p:nvPr/>
          </p:nvSpPr>
          <p:spPr>
            <a:xfrm>
              <a:off x="1950935" y="8015578"/>
              <a:ext cx="158766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Explicar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mecánica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que se seguirá en la sesión y la </a:t>
              </a:r>
              <a:r>
                <a:rPr b="1"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duración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aproximada de la jornada.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b3a0ecff7d_0_19"/>
            <p:cNvSpPr txBox="1"/>
            <p:nvPr/>
          </p:nvSpPr>
          <p:spPr>
            <a:xfrm>
              <a:off x="667009" y="4195336"/>
              <a:ext cx="1077000" cy="12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437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8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b3a0ecff7d_0_19"/>
            <p:cNvSpPr txBox="1"/>
            <p:nvPr/>
          </p:nvSpPr>
          <p:spPr>
            <a:xfrm>
              <a:off x="667009" y="6181167"/>
              <a:ext cx="1077000" cy="12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437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8437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b3a0ecff7d_0_19"/>
            <p:cNvSpPr txBox="1"/>
            <p:nvPr/>
          </p:nvSpPr>
          <p:spPr>
            <a:xfrm>
              <a:off x="667009" y="7835208"/>
              <a:ext cx="1077000" cy="12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437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8437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b3a0ecff7d_0_19"/>
            <p:cNvSpPr txBox="1"/>
            <p:nvPr/>
          </p:nvSpPr>
          <p:spPr>
            <a:xfrm>
              <a:off x="1950935" y="9669619"/>
              <a:ext cx="159177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Sugiere apoyarse en los videos </a:t>
              </a:r>
              <a:r>
                <a:rPr lang="es-419" sz="4400" u="sng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Francisca y la información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y en </a:t>
              </a:r>
              <a:r>
                <a:rPr lang="es-419" sz="4400" u="sng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Qué es el PlanDAI</a:t>
              </a:r>
              <a:r>
                <a:rPr lang="es-419" sz="4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b3a0ecff7d_3_36"/>
          <p:cNvGrpSpPr/>
          <p:nvPr/>
        </p:nvGrpSpPr>
        <p:grpSpPr>
          <a:xfrm>
            <a:off x="833396" y="638458"/>
            <a:ext cx="10596460" cy="1825705"/>
            <a:chOff x="0" y="95250"/>
            <a:chExt cx="11054100" cy="1298325"/>
          </a:xfrm>
        </p:grpSpPr>
        <p:sp>
          <p:nvSpPr>
            <p:cNvPr id="155" name="Google Shape;155;g2b3a0ecff7d_3_36"/>
            <p:cNvSpPr txBox="1"/>
            <p:nvPr/>
          </p:nvSpPr>
          <p:spPr>
            <a:xfrm>
              <a:off x="0" y="95250"/>
              <a:ext cx="110541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PASO II 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b3a0ecff7d_3_36"/>
            <p:cNvSpPr txBox="1"/>
            <p:nvPr/>
          </p:nvSpPr>
          <p:spPr>
            <a:xfrm>
              <a:off x="0" y="940575"/>
              <a:ext cx="110541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138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IDENTIFICAR PROBLEMAS</a:t>
              </a:r>
              <a:endParaRPr b="1" sz="4138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7" name="Google Shape;157;g2b3a0ecff7d_3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476" y="4247066"/>
            <a:ext cx="5958563" cy="5221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g2b3a0ecff7d_3_36"/>
          <p:cNvGrpSpPr/>
          <p:nvPr/>
        </p:nvGrpSpPr>
        <p:grpSpPr>
          <a:xfrm>
            <a:off x="9956407" y="2091462"/>
            <a:ext cx="12488792" cy="8011130"/>
            <a:chOff x="9737746" y="715846"/>
            <a:chExt cx="12488792" cy="8011130"/>
          </a:xfrm>
        </p:grpSpPr>
        <p:sp>
          <p:nvSpPr>
            <p:cNvPr id="159" name="Google Shape;159;g2b3a0ecff7d_3_36"/>
            <p:cNvSpPr txBox="1"/>
            <p:nvPr/>
          </p:nvSpPr>
          <p:spPr>
            <a:xfrm>
              <a:off x="11530038" y="1042410"/>
              <a:ext cx="10596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706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Dividir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 los asistentes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grupos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b3a0ecff7d_3_36"/>
            <p:cNvSpPr txBox="1"/>
            <p:nvPr/>
          </p:nvSpPr>
          <p:spPr>
            <a:xfrm>
              <a:off x="9790003" y="715846"/>
              <a:ext cx="1346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b3a0ecff7d_3_36"/>
            <p:cNvSpPr txBox="1"/>
            <p:nvPr/>
          </p:nvSpPr>
          <p:spPr>
            <a:xfrm>
              <a:off x="11530038" y="2241011"/>
              <a:ext cx="10596600" cy="21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Preguntar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sobre los problemas que los aquejan en los ámbitos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personal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y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comunitario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 Ayudarlos a que se abran y escucharlos con atención.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b3a0ecff7d_3_36"/>
            <p:cNvSpPr txBox="1"/>
            <p:nvPr/>
          </p:nvSpPr>
          <p:spPr>
            <a:xfrm>
              <a:off x="9738551" y="2604187"/>
              <a:ext cx="145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b3a0ecff7d_3_36"/>
            <p:cNvSpPr txBox="1"/>
            <p:nvPr/>
          </p:nvSpPr>
          <p:spPr>
            <a:xfrm>
              <a:off x="9737746" y="4794470"/>
              <a:ext cx="1452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b3a0ecff7d_3_36"/>
            <p:cNvSpPr txBox="1"/>
            <p:nvPr/>
          </p:nvSpPr>
          <p:spPr>
            <a:xfrm>
              <a:off x="11530038" y="4819092"/>
              <a:ext cx="10696500" cy="13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Contextualizar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los problemas (ubicación, tiempo, causas y consecuencias)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b3a0ecff7d_3_36"/>
            <p:cNvSpPr txBox="1"/>
            <p:nvPr/>
          </p:nvSpPr>
          <p:spPr>
            <a:xfrm>
              <a:off x="9737746" y="6984753"/>
              <a:ext cx="145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b3a0ecff7d_3_36"/>
            <p:cNvSpPr txBox="1"/>
            <p:nvPr/>
          </p:nvSpPr>
          <p:spPr>
            <a:xfrm>
              <a:off x="11530038" y="6621576"/>
              <a:ext cx="10696500" cy="21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Preguntar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sobre el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papel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entidades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públicas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para que estos problemas se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creen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, se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mantengan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o se hagan más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profundos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g2b3a0ecff7d_0_57"/>
          <p:cNvGrpSpPr/>
          <p:nvPr/>
        </p:nvGrpSpPr>
        <p:grpSpPr>
          <a:xfrm>
            <a:off x="915063" y="478540"/>
            <a:ext cx="14231617" cy="1988030"/>
            <a:chOff x="343175" y="179296"/>
            <a:chExt cx="2258700" cy="745558"/>
          </a:xfrm>
        </p:grpSpPr>
        <p:sp>
          <p:nvSpPr>
            <p:cNvPr id="172" name="Google Shape;172;g2b3a0ecff7d_0_57"/>
            <p:cNvSpPr txBox="1"/>
            <p:nvPr/>
          </p:nvSpPr>
          <p:spPr>
            <a:xfrm>
              <a:off x="343175" y="179296"/>
              <a:ext cx="22587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PASO</a:t>
              </a:r>
              <a:r>
                <a:rPr b="1" lang="es-419" sz="8781">
                  <a:solidFill>
                    <a:srgbClr val="6E589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III</a:t>
              </a:r>
              <a:r>
                <a:rPr b="1" lang="es-419" sz="8781">
                  <a:solidFill>
                    <a:srgbClr val="6E589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4800">
                <a:solidFill>
                  <a:srgbClr val="6E589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b3a0ecff7d_0_57"/>
            <p:cNvSpPr txBox="1"/>
            <p:nvPr/>
          </p:nvSpPr>
          <p:spPr>
            <a:xfrm>
              <a:off x="343175" y="686054"/>
              <a:ext cx="20895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138">
                  <a:solidFill>
                    <a:srgbClr val="D29FED"/>
                  </a:solidFill>
                  <a:latin typeface="Arial"/>
                  <a:ea typeface="Arial"/>
                  <a:cs typeface="Arial"/>
                  <a:sym typeface="Arial"/>
                </a:rPr>
                <a:t>PROBLEMAS EN NECESIDADES DE INFORMACIÓN </a:t>
              </a:r>
              <a:endParaRPr b="1" sz="4138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g2b3a0ecff7d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6" y="3994700"/>
            <a:ext cx="5764023" cy="5678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g2b3a0ecff7d_0_57"/>
          <p:cNvGrpSpPr/>
          <p:nvPr/>
        </p:nvGrpSpPr>
        <p:grpSpPr>
          <a:xfrm>
            <a:off x="6874754" y="2962412"/>
            <a:ext cx="13952262" cy="8677254"/>
            <a:chOff x="3653327" y="1036698"/>
            <a:chExt cx="13952262" cy="8677254"/>
          </a:xfrm>
        </p:grpSpPr>
        <p:sp>
          <p:nvSpPr>
            <p:cNvPr id="176" name="Google Shape;176;g2b3a0ecff7d_0_57"/>
            <p:cNvSpPr txBox="1"/>
            <p:nvPr/>
          </p:nvSpPr>
          <p:spPr>
            <a:xfrm>
              <a:off x="3653330" y="1036698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2b3a0ecff7d_0_57"/>
            <p:cNvSpPr txBox="1"/>
            <p:nvPr/>
          </p:nvSpPr>
          <p:spPr>
            <a:xfrm>
              <a:off x="4920989" y="1269390"/>
              <a:ext cx="12684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Explicar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derecho de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todos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al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acceso a la información.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b3a0ecff7d_0_57"/>
            <p:cNvSpPr txBox="1"/>
            <p:nvPr/>
          </p:nvSpPr>
          <p:spPr>
            <a:xfrm>
              <a:off x="4920989" y="2323011"/>
              <a:ext cx="12599700" cy="11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Proponer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preguntas para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convertir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situaciones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problemáticas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en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necesidades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b3a0ecff7d_0_57"/>
            <p:cNvSpPr txBox="1"/>
            <p:nvPr/>
          </p:nvSpPr>
          <p:spPr>
            <a:xfrm>
              <a:off x="3653329" y="2354434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b3a0ecff7d_0_57"/>
            <p:cNvSpPr txBox="1"/>
            <p:nvPr/>
          </p:nvSpPr>
          <p:spPr>
            <a:xfrm>
              <a:off x="3653328" y="4368279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b3a0ecff7d_0_57"/>
            <p:cNvSpPr txBox="1"/>
            <p:nvPr/>
          </p:nvSpPr>
          <p:spPr>
            <a:xfrm>
              <a:off x="4920986" y="3986059"/>
              <a:ext cx="12684600" cy="17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Leer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preguntas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confirmar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que se entiende si la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requerida es la que se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necesita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para atender el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problema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b3a0ecff7d_0_57"/>
            <p:cNvSpPr txBox="1"/>
            <p:nvPr/>
          </p:nvSpPr>
          <p:spPr>
            <a:xfrm>
              <a:off x="3653327" y="6317852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b3a0ecff7d_0_57"/>
            <p:cNvSpPr txBox="1"/>
            <p:nvPr/>
          </p:nvSpPr>
          <p:spPr>
            <a:xfrm>
              <a:off x="4920986" y="7932552"/>
              <a:ext cx="12540000" cy="17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Registrar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en el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formato de seguimiento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, 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necesidades de información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y los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datos de contacto 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de 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personas atendidas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b3a0ecff7d_0_57"/>
            <p:cNvSpPr txBox="1"/>
            <p:nvPr/>
          </p:nvSpPr>
          <p:spPr>
            <a:xfrm>
              <a:off x="3653330" y="8314772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b3a0ecff7d_0_57"/>
            <p:cNvSpPr txBox="1"/>
            <p:nvPr/>
          </p:nvSpPr>
          <p:spPr>
            <a:xfrm>
              <a:off x="4920986" y="6261045"/>
              <a:ext cx="12684600" cy="11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07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Definir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las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instituciones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públicas</a:t>
              </a:r>
              <a:r>
                <a:rPr lang="es-419" sz="36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 las que se les harán las solicitudes de información. </a:t>
              </a:r>
              <a:endParaRPr sz="36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g2b3a0ecff7d_0_86"/>
          <p:cNvGrpSpPr/>
          <p:nvPr/>
        </p:nvGrpSpPr>
        <p:grpSpPr>
          <a:xfrm>
            <a:off x="750444" y="691165"/>
            <a:ext cx="14332694" cy="1825707"/>
            <a:chOff x="0" y="95250"/>
            <a:chExt cx="10192500" cy="1298327"/>
          </a:xfrm>
        </p:grpSpPr>
        <p:sp>
          <p:nvSpPr>
            <p:cNvPr id="191" name="Google Shape;191;g2b3a0ecff7d_0_86"/>
            <p:cNvSpPr txBox="1"/>
            <p:nvPr/>
          </p:nvSpPr>
          <p:spPr>
            <a:xfrm>
              <a:off x="0" y="95250"/>
              <a:ext cx="10192500" cy="8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PASO IV </a:t>
              </a:r>
              <a:endParaRPr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b3a0ecff7d_0_86"/>
            <p:cNvSpPr txBox="1"/>
            <p:nvPr/>
          </p:nvSpPr>
          <p:spPr>
            <a:xfrm>
              <a:off x="0" y="940577"/>
              <a:ext cx="9504000" cy="4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138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GESTIONAR INFORMACIÓN y COMUNICAR</a:t>
              </a:r>
              <a:endParaRPr b="1" sz="4138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g2b3a0ecff7d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2549" y="2159888"/>
            <a:ext cx="7791500" cy="411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b3a0ecff7d_0_86"/>
          <p:cNvSpPr/>
          <p:nvPr/>
        </p:nvSpPr>
        <p:spPr>
          <a:xfrm rot="-456">
            <a:off x="19858300" y="-66"/>
            <a:ext cx="4524000" cy="11862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anchorCtr="0" anchor="ctr" bIns="243775" lIns="243775" spcFirstLastPara="1" rIns="243775" wrap="square" tIns="243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 concluir la jornada…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g2b3a0ecff7d_0_86"/>
          <p:cNvGrpSpPr/>
          <p:nvPr/>
        </p:nvGrpSpPr>
        <p:grpSpPr>
          <a:xfrm>
            <a:off x="1065989" y="3773636"/>
            <a:ext cx="13048526" cy="5932039"/>
            <a:chOff x="1065989" y="3773636"/>
            <a:chExt cx="13048526" cy="5932039"/>
          </a:xfrm>
        </p:grpSpPr>
        <p:sp>
          <p:nvSpPr>
            <p:cNvPr id="196" name="Google Shape;196;g2b3a0ecff7d_0_86"/>
            <p:cNvSpPr txBox="1"/>
            <p:nvPr/>
          </p:nvSpPr>
          <p:spPr>
            <a:xfrm>
              <a:off x="1065991" y="3773636"/>
              <a:ext cx="10770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72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72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b3a0ecff7d_0_86"/>
            <p:cNvSpPr txBox="1"/>
            <p:nvPr/>
          </p:nvSpPr>
          <p:spPr>
            <a:xfrm>
              <a:off x="2143015" y="3896280"/>
              <a:ext cx="11971500" cy="121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Realizar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solicitudes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consultas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información a las plataformas existentes (PNT y portales).</a:t>
              </a:r>
              <a:endParaRPr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b3a0ecff7d_0_86"/>
            <p:cNvSpPr txBox="1"/>
            <p:nvPr/>
          </p:nvSpPr>
          <p:spPr>
            <a:xfrm>
              <a:off x="1065990" y="5703395"/>
              <a:ext cx="10770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72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2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b3a0ecff7d_0_86"/>
            <p:cNvSpPr txBox="1"/>
            <p:nvPr/>
          </p:nvSpPr>
          <p:spPr>
            <a:xfrm>
              <a:off x="2143015" y="7887375"/>
              <a:ext cx="11971500" cy="18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Recordar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que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si no recibimos 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la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no estamos satisfechos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con la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respuesta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, aún podemos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interponer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un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recurso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revisión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b3a0ecff7d_0_86"/>
            <p:cNvSpPr txBox="1"/>
            <p:nvPr/>
          </p:nvSpPr>
          <p:spPr>
            <a:xfrm>
              <a:off x="1065989" y="8138387"/>
              <a:ext cx="10770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72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72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b3a0ecff7d_0_86"/>
            <p:cNvSpPr txBox="1"/>
            <p:nvPr/>
          </p:nvSpPr>
          <p:spPr>
            <a:xfrm>
              <a:off x="2143015" y="5518729"/>
              <a:ext cx="11971500" cy="18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Comunicarse 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 las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personas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atendidas y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enviar 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los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acuses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de las solicitudes e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obtenida hasta el momento.</a:t>
              </a:r>
              <a:endParaRPr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2b3a0ecff7d_0_86"/>
          <p:cNvSpPr/>
          <p:nvPr/>
        </p:nvSpPr>
        <p:spPr>
          <a:xfrm rot="-469">
            <a:off x="15462627" y="7216624"/>
            <a:ext cx="8791200" cy="32838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anchorCtr="0" anchor="ctr" bIns="243775" lIns="243775" spcFirstLastPara="1" rIns="243775" wrap="square" tIns="243775">
            <a:noAutofit/>
          </a:bodyPr>
          <a:lstStyle/>
          <a:p>
            <a:pPr indent="0" lvl="0" marL="0" marR="0" rtl="0" algn="just">
              <a:lnSpc>
                <a:spcPct val="12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consulta de la información y el envío de solicitudes la realizará la persona facilitadora al finalizar la jornada. 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Deberá utilizar el correo electrónico y usuario definido por el Instituto de Transparencia.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3a0ecff7d_3_41"/>
          <p:cNvSpPr txBox="1"/>
          <p:nvPr/>
        </p:nvSpPr>
        <p:spPr>
          <a:xfrm>
            <a:off x="4403929" y="6858000"/>
            <a:ext cx="15574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s-419" sz="11500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 etapa: APROVECHAMIENTO</a:t>
            </a:r>
            <a:endParaRPr/>
          </a:p>
        </p:txBody>
      </p:sp>
      <p:pic>
        <p:nvPicPr>
          <p:cNvPr id="208" name="Google Shape;208;g2b3a0ecff7d_3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3754" y="1416482"/>
            <a:ext cx="8614904" cy="482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b3a0ecff7d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7575" y="0"/>
            <a:ext cx="5195510" cy="1386420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b3a0ecff7d_0_119"/>
          <p:cNvSpPr txBox="1"/>
          <p:nvPr/>
        </p:nvSpPr>
        <p:spPr>
          <a:xfrm>
            <a:off x="5862596" y="1002220"/>
            <a:ext cx="14726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80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3a0ecff7d_0_119"/>
          <p:cNvSpPr txBox="1"/>
          <p:nvPr/>
        </p:nvSpPr>
        <p:spPr>
          <a:xfrm>
            <a:off x="5862596" y="2325659"/>
            <a:ext cx="1757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138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PROPICIAR EL APROVECHAMIENTO DE LA INFORMACIÓN</a:t>
            </a:r>
            <a:endParaRPr sz="4800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g2b3a0ecff7d_0_119"/>
          <p:cNvGrpSpPr/>
          <p:nvPr/>
        </p:nvGrpSpPr>
        <p:grpSpPr>
          <a:xfrm>
            <a:off x="6149164" y="5705925"/>
            <a:ext cx="16909493" cy="1452600"/>
            <a:chOff x="4061946" y="3683380"/>
            <a:chExt cx="16909493" cy="1452600"/>
          </a:xfrm>
        </p:grpSpPr>
        <p:sp>
          <p:nvSpPr>
            <p:cNvPr id="217" name="Google Shape;217;g2b3a0ecff7d_0_119"/>
            <p:cNvSpPr txBox="1"/>
            <p:nvPr/>
          </p:nvSpPr>
          <p:spPr>
            <a:xfrm>
              <a:off x="4061946" y="3869523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b3a0ecff7d_0_119"/>
            <p:cNvSpPr/>
            <p:nvPr/>
          </p:nvSpPr>
          <p:spPr>
            <a:xfrm>
              <a:off x="5454539" y="3683380"/>
              <a:ext cx="155169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Asesorar a las personas sobre la forma de utilizar la información para alcanzar los objetivos.</a:t>
              </a:r>
              <a:endParaRPr b="1"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g2b3a0ecff7d_0_119"/>
          <p:cNvGrpSpPr/>
          <p:nvPr/>
        </p:nvGrpSpPr>
        <p:grpSpPr>
          <a:xfrm>
            <a:off x="6149165" y="4253343"/>
            <a:ext cx="16909492" cy="1452600"/>
            <a:chOff x="4061947" y="1609534"/>
            <a:chExt cx="16909492" cy="1452600"/>
          </a:xfrm>
        </p:grpSpPr>
        <p:sp>
          <p:nvSpPr>
            <p:cNvPr id="220" name="Google Shape;220;g2b3a0ecff7d_0_119"/>
            <p:cNvSpPr txBox="1"/>
            <p:nvPr/>
          </p:nvSpPr>
          <p:spPr>
            <a:xfrm>
              <a:off x="4061947" y="1795677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b3a0ecff7d_0_119"/>
            <p:cNvSpPr/>
            <p:nvPr/>
          </p:nvSpPr>
          <p:spPr>
            <a:xfrm>
              <a:off x="5454539" y="1609534"/>
              <a:ext cx="155169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Entregar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información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obtenida de las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consultas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solicitudes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 las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personas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atendidas.</a:t>
              </a:r>
              <a:endParaRPr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g2b3a0ecff7d_0_119"/>
          <p:cNvGrpSpPr/>
          <p:nvPr/>
        </p:nvGrpSpPr>
        <p:grpSpPr>
          <a:xfrm>
            <a:off x="6149162" y="7158507"/>
            <a:ext cx="16909494" cy="1452600"/>
            <a:chOff x="4061945" y="6481142"/>
            <a:chExt cx="16909494" cy="1452600"/>
          </a:xfrm>
        </p:grpSpPr>
        <p:sp>
          <p:nvSpPr>
            <p:cNvPr id="223" name="Google Shape;223;g2b3a0ecff7d_0_119"/>
            <p:cNvSpPr txBox="1"/>
            <p:nvPr/>
          </p:nvSpPr>
          <p:spPr>
            <a:xfrm>
              <a:off x="4061945" y="6667285"/>
              <a:ext cx="1077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54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54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b3a0ecff7d_0_119"/>
            <p:cNvSpPr/>
            <p:nvPr/>
          </p:nvSpPr>
          <p:spPr>
            <a:xfrm>
              <a:off x="5454539" y="6481142"/>
              <a:ext cx="155169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75" spcFirstLastPara="1" rIns="243775" wrap="square" tIns="121850">
              <a:noAutofit/>
            </a:bodyPr>
            <a:lstStyle/>
            <a:p>
              <a:pPr indent="0" lvl="0" marL="0" marR="0" rtl="0" algn="just">
                <a:lnSpc>
                  <a:spcPct val="9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Acompañar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en el llenado de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formatos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, realización de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trámites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gestiones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 que lleven al </a:t>
              </a:r>
              <a:r>
                <a:rPr b="1"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aprovechamiento</a:t>
              </a:r>
              <a:r>
                <a:rPr lang="es-419" sz="4000">
                  <a:solidFill>
                    <a:srgbClr val="37098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000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2023-02-09T18:03:30Z</dcterms:created>
  <dc:creator>Alondra Rodríguez Ubaldo</dc:creator>
</cp:coreProperties>
</file>