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1/yIipUKBXv8xbShaPKNGM9r3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b37d7ba1bc_5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2b37d7ba1bc_5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37d7ba1bc_6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2b37d7ba1bc_6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7d7ba1bc_5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g2b37d7ba1bc_5_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b37d7ba1bc_5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2b37d7ba1bc_5_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37d7ba1bc_6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2b37d7ba1bc_6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37d7ba1bc_6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2b37d7ba1bc_6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37d7ba1bc_6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2b37d7ba1bc_6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37d7ba1bc_6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2b37d7ba1bc_6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37d7ba1bc_6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2b37d7ba1bc_6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37d7ba1bc_6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2b37d7ba1bc_6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z de usuario gráfica, Texto&#10;&#10;Descripción generada automáticamente" id="24" name="Google Shape;24;g2b37d7ba1bc_5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g2b37d7ba1bc_5_6"/>
          <p:cNvSpPr txBox="1"/>
          <p:nvPr>
            <p:ph idx="1" type="body"/>
          </p:nvPr>
        </p:nvSpPr>
        <p:spPr>
          <a:xfrm>
            <a:off x="620390" y="1012054"/>
            <a:ext cx="7903218" cy="9188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A5F3"/>
              </a:buClr>
              <a:buSzPts val="5400"/>
              <a:buNone/>
              <a:defRPr b="1" sz="5400">
                <a:solidFill>
                  <a:srgbClr val="D8A5F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" name="Google Shape;26;g2b37d7ba1bc_5_6"/>
          <p:cNvSpPr txBox="1"/>
          <p:nvPr>
            <p:ph idx="2" type="body"/>
          </p:nvPr>
        </p:nvSpPr>
        <p:spPr>
          <a:xfrm>
            <a:off x="1263253" y="2989347"/>
            <a:ext cx="6617494" cy="3202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" name="Google Shape;27;g2b37d7ba1bc_5_6"/>
          <p:cNvSpPr txBox="1"/>
          <p:nvPr>
            <p:ph idx="3" type="body"/>
          </p:nvPr>
        </p:nvSpPr>
        <p:spPr>
          <a:xfrm>
            <a:off x="1263252" y="2139842"/>
            <a:ext cx="6617494" cy="3202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Diseño personalizado 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Gráfico&#10;&#10;Descripción generada automáticamente" id="29" name="Google Shape;29;g2b37d7ba1bc_5_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1"/>
            <a:ext cx="9144000" cy="51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g2b37d7ba1bc_5_11"/>
          <p:cNvSpPr txBox="1"/>
          <p:nvPr>
            <p:ph idx="1" type="body"/>
          </p:nvPr>
        </p:nvSpPr>
        <p:spPr>
          <a:xfrm>
            <a:off x="279797" y="346472"/>
            <a:ext cx="3223022" cy="4192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85ED9"/>
              </a:buClr>
              <a:buSzPts val="3000"/>
              <a:buNone/>
              <a:defRPr b="1" sz="3000">
                <a:solidFill>
                  <a:srgbClr val="A85ED9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g2b37d7ba1bc_5_11"/>
          <p:cNvSpPr txBox="1"/>
          <p:nvPr>
            <p:ph idx="2" type="body"/>
          </p:nvPr>
        </p:nvSpPr>
        <p:spPr>
          <a:xfrm>
            <a:off x="279797" y="1013407"/>
            <a:ext cx="3223022" cy="1689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85ED9"/>
              </a:buClr>
              <a:buSzPts val="1500"/>
              <a:buNone/>
              <a:defRPr b="0" sz="1500">
                <a:solidFill>
                  <a:srgbClr val="A85ED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Diseño personalizado 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&#10;&#10;Descripción generada automáticamente con confianza baja" id="33" name="Google Shape;33;g2b37d7ba1bc_5_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4" y="0"/>
            <a:ext cx="914311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2b37d7ba1bc_5_15"/>
          <p:cNvSpPr txBox="1"/>
          <p:nvPr>
            <p:ph idx="1" type="body"/>
          </p:nvPr>
        </p:nvSpPr>
        <p:spPr>
          <a:xfrm>
            <a:off x="279797" y="346472"/>
            <a:ext cx="3223022" cy="4192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g2b37d7ba1bc_5_15"/>
          <p:cNvSpPr txBox="1"/>
          <p:nvPr>
            <p:ph idx="2" type="body"/>
          </p:nvPr>
        </p:nvSpPr>
        <p:spPr>
          <a:xfrm>
            <a:off x="279797" y="1013407"/>
            <a:ext cx="3223022" cy="17630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Diseño personalizado 4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trón de fondo&#10;&#10;Descripción generada automáticamente con confianza media" id="37" name="Google Shape;37;g2b37d7ba1bc_5_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 4">
  <p:cSld name="1_Diseño personalizado 4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trón de fondo&#10;&#10;Descripción generada automáticamente" id="39" name="Google Shape;39;g2b37d7ba1bc_5_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2b37d7ba1bc_5_21"/>
          <p:cNvSpPr txBox="1"/>
          <p:nvPr>
            <p:ph idx="1" type="body"/>
          </p:nvPr>
        </p:nvSpPr>
        <p:spPr>
          <a:xfrm>
            <a:off x="5459766" y="1464815"/>
            <a:ext cx="3197006" cy="9188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8A5F3"/>
              </a:buClr>
              <a:buSzPts val="3000"/>
              <a:buNone/>
              <a:defRPr b="1" sz="3000">
                <a:solidFill>
                  <a:srgbClr val="D8A5F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b37d7ba1bc_5_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" name="Google Shape;19;g2b37d7ba1bc_5_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g2b37d7ba1bc_5_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g2b37d7ba1bc_5_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b37d7ba1bc_5_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b37d7ba1bc_5_33"/>
          <p:cNvSpPr txBox="1"/>
          <p:nvPr/>
        </p:nvSpPr>
        <p:spPr>
          <a:xfrm>
            <a:off x="1053548" y="1674664"/>
            <a:ext cx="7036800" cy="14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313" u="none" cap="none" strike="noStrike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Jornadas de Socialización </a:t>
            </a:r>
            <a:r>
              <a:rPr b="1" lang="es-MX" sz="4313">
                <a:solidFill>
                  <a:srgbClr val="D29FED"/>
                </a:solidFill>
              </a:rPr>
              <a:t>_______</a:t>
            </a:r>
            <a:r>
              <a:rPr b="1" i="0" lang="es-MX" sz="4313" u="none" cap="none" strike="noStrike">
                <a:solidFill>
                  <a:srgbClr val="D29FE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4313" u="none" cap="none" strike="noStrike">
              <a:solidFill>
                <a:srgbClr val="D29FE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37d7ba1bc_6_58"/>
          <p:cNvSpPr txBox="1"/>
          <p:nvPr/>
        </p:nvSpPr>
        <p:spPr>
          <a:xfrm>
            <a:off x="0" y="548478"/>
            <a:ext cx="9144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80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¡Damos inicio con la jornada de socialización! </a:t>
            </a:r>
            <a:endParaRPr b="1" i="0" sz="4800" u="none" cap="none" strike="noStrike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g2b37d7ba1bc_6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9003" y="2128287"/>
            <a:ext cx="3229804" cy="199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nging the way you learn | Mind Map" id="50" name="Google Shape;50;g2b37d7ba1bc_5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6592" y="831205"/>
            <a:ext cx="3255780" cy="325578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2b37d7ba1bc_5_36"/>
          <p:cNvSpPr txBox="1"/>
          <p:nvPr/>
        </p:nvSpPr>
        <p:spPr>
          <a:xfrm>
            <a:off x="700380" y="262552"/>
            <a:ext cx="45462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0988"/>
              </a:buClr>
              <a:buSzPts val="6000"/>
              <a:buFont typeface="Arial"/>
              <a:buNone/>
            </a:pPr>
            <a:r>
              <a:rPr b="1" i="0" lang="es-MX" sz="600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Derecho de acceso a la información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37d7ba1bc_5_28"/>
          <p:cNvSpPr txBox="1"/>
          <p:nvPr/>
        </p:nvSpPr>
        <p:spPr>
          <a:xfrm>
            <a:off x="312821" y="192103"/>
            <a:ext cx="7439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00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Derecho de Acceso a la Información Pública (DAI)</a:t>
            </a:r>
            <a:endParaRPr/>
          </a:p>
        </p:txBody>
      </p:sp>
      <p:sp>
        <p:nvSpPr>
          <p:cNvPr id="57" name="Google Shape;57;g2b37d7ba1bc_5_28"/>
          <p:cNvSpPr txBox="1"/>
          <p:nvPr/>
        </p:nvSpPr>
        <p:spPr>
          <a:xfrm>
            <a:off x="312821" y="1472453"/>
            <a:ext cx="7047600" cy="30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Es el </a:t>
            </a:r>
            <a:r>
              <a:rPr b="1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derecho</a:t>
            </a:r>
            <a:r>
              <a:rPr b="0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 constitucional de </a:t>
            </a:r>
            <a:r>
              <a:rPr b="1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toda persona</a:t>
            </a:r>
            <a:r>
              <a:rPr b="0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, sin importar su edad o nacionalidad, de </a:t>
            </a:r>
            <a:r>
              <a:rPr b="1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solicitar la información generada</a:t>
            </a:r>
            <a:r>
              <a:rPr b="0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administrada</a:t>
            </a:r>
            <a:r>
              <a:rPr b="0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b="1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en posesión </a:t>
            </a:r>
            <a:r>
              <a:rPr b="0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de las </a:t>
            </a:r>
            <a:r>
              <a:rPr b="1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autoridades</a:t>
            </a:r>
            <a:r>
              <a:rPr b="0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públicas</a:t>
            </a:r>
            <a:r>
              <a:rPr b="0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, quienes tienen la </a:t>
            </a:r>
            <a:r>
              <a:rPr b="1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obligación</a:t>
            </a:r>
            <a:r>
              <a:rPr b="0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 de entregarla </a:t>
            </a:r>
            <a:r>
              <a:rPr b="0" i="0" lang="es-MX" sz="1650" u="sng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sin que la persona solicitante </a:t>
            </a:r>
            <a:r>
              <a:rPr b="0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necesite </a:t>
            </a:r>
            <a:r>
              <a:rPr b="0" i="0" lang="es-MX" sz="1650" u="sng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acreditar interés alguno ni justificar su uso</a:t>
            </a:r>
            <a:r>
              <a:rPr b="0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1650" u="none" cap="none" strike="noStrike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El acceso a la información tiene reconocimiento de la más alta jerarquía normativa; es decir, está al nivel de otros derechos fundamentales como a la educación, la salud, la asociación, entre otros.</a:t>
            </a:r>
            <a:endParaRPr b="0" i="0" sz="1650" u="none" cap="none" strike="noStrike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50" u="none" cap="none" strike="noStrike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650" u="none" cap="none" strike="noStrike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b37d7ba1bc_6_2"/>
          <p:cNvSpPr txBox="1"/>
          <p:nvPr/>
        </p:nvSpPr>
        <p:spPr>
          <a:xfrm>
            <a:off x="504845" y="808567"/>
            <a:ext cx="552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00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Información Pública</a:t>
            </a:r>
            <a:endParaRPr b="1" i="0" sz="3000" u="none" cap="none" strike="noStrike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2b37d7ba1bc_6_2"/>
          <p:cNvSpPr txBox="1"/>
          <p:nvPr/>
        </p:nvSpPr>
        <p:spPr>
          <a:xfrm>
            <a:off x="504845" y="1566997"/>
            <a:ext cx="46467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Aquellos datos que generan, poseen o administran las instituciones públicas y autoridades, también llamados sujetos obligados (instituciones del ámbito federal, estatal y municipal).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50" u="none" cap="none" strike="noStrike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65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Deriva de las acciones que realizan, los recursos que ejercen y del cumplimiento de sus objetivos.</a:t>
            </a:r>
            <a:endParaRPr b="0" i="0" sz="1650" u="none" cap="none" strike="noStrike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g2b37d7ba1bc_6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8">
            <a:off x="5699038" y="2507683"/>
            <a:ext cx="2635950" cy="2021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37d7ba1bc_6_10"/>
          <p:cNvSpPr txBox="1"/>
          <p:nvPr/>
        </p:nvSpPr>
        <p:spPr>
          <a:xfrm>
            <a:off x="333603" y="205598"/>
            <a:ext cx="552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00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Información Pública</a:t>
            </a:r>
            <a:endParaRPr b="1" i="0" sz="3000" u="none" cap="none" strike="noStrike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g2b37d7ba1bc_6_10"/>
          <p:cNvPicPr preferRelativeResize="0"/>
          <p:nvPr/>
        </p:nvPicPr>
        <p:blipFill rotWithShape="1">
          <a:blip r:embed="rId3">
            <a:alphaModFix/>
          </a:blip>
          <a:srcRect b="42883" l="0" r="0" t="0"/>
          <a:stretch/>
        </p:blipFill>
        <p:spPr>
          <a:xfrm>
            <a:off x="478275" y="1176250"/>
            <a:ext cx="8167075" cy="251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37d7ba1bc_6_18"/>
          <p:cNvSpPr txBox="1"/>
          <p:nvPr/>
        </p:nvSpPr>
        <p:spPr>
          <a:xfrm>
            <a:off x="312821" y="360961"/>
            <a:ext cx="552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00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Metodología</a:t>
            </a:r>
            <a:endParaRPr b="1" i="0" sz="3000" u="none" cap="none" strike="noStrike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b37d7ba1bc_6_18"/>
          <p:cNvSpPr txBox="1"/>
          <p:nvPr/>
        </p:nvSpPr>
        <p:spPr>
          <a:xfrm>
            <a:off x="396173" y="1075464"/>
            <a:ext cx="6763800" cy="11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25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Permite solucionar problemas individuales, comunitarios y públicos a partir del </a:t>
            </a:r>
            <a:r>
              <a:rPr b="1" i="0" lang="es-MX" sz="2025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ejercicio estratégico del DAI </a:t>
            </a:r>
            <a:r>
              <a:rPr b="0" i="0" lang="es-MX" sz="2025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en diversas y variadas agendas.</a:t>
            </a:r>
            <a:endParaRPr b="0" i="0" sz="2025" u="none" cap="none" strike="noStrike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25" u="none" cap="none" strike="noStrike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terfaz de usuario gráfica, Aplicación, Word&#10;&#10;Descripción generada automáticamente" id="77" name="Google Shape;77;g2b37d7ba1bc_6_18"/>
          <p:cNvPicPr preferRelativeResize="0"/>
          <p:nvPr/>
        </p:nvPicPr>
        <p:blipFill rotWithShape="1">
          <a:blip r:embed="rId3">
            <a:alphaModFix/>
          </a:blip>
          <a:srcRect b="20755" l="29999" r="10001" t="47697"/>
          <a:stretch/>
        </p:blipFill>
        <p:spPr>
          <a:xfrm>
            <a:off x="791675" y="2449150"/>
            <a:ext cx="7033498" cy="18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37d7ba1bc_6_26"/>
          <p:cNvSpPr txBox="1"/>
          <p:nvPr/>
        </p:nvSpPr>
        <p:spPr>
          <a:xfrm>
            <a:off x="266936" y="181346"/>
            <a:ext cx="863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000" u="none" cap="none" strike="noStrike">
                <a:solidFill>
                  <a:srgbClr val="370988"/>
                </a:solidFill>
                <a:latin typeface="Arial"/>
                <a:ea typeface="Arial"/>
                <a:cs typeface="Arial"/>
                <a:sym typeface="Arial"/>
              </a:rPr>
              <a:t>Ejemplos de casos reales de aprovechamiento </a:t>
            </a:r>
            <a:endParaRPr b="1" i="0" sz="3000" u="none" cap="none" strike="noStrike">
              <a:solidFill>
                <a:srgbClr val="3709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g2b37d7ba1bc_6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6427" y="970221"/>
            <a:ext cx="5298384" cy="2889189"/>
          </a:xfrm>
          <a:prstGeom prst="rect">
            <a:avLst/>
          </a:prstGeom>
          <a:noFill/>
          <a:ln cap="sq" cmpd="sng" w="1270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2b37d7ba1bc_6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4197" y="96114"/>
            <a:ext cx="6960093" cy="391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37d7ba1bc_6_39"/>
          <p:cNvSpPr txBox="1"/>
          <p:nvPr/>
        </p:nvSpPr>
        <p:spPr>
          <a:xfrm>
            <a:off x="106238" y="196919"/>
            <a:ext cx="852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800" u="none" cap="none" strike="noStrike">
                <a:solidFill>
                  <a:srgbClr val="3E0099"/>
                </a:solidFill>
                <a:latin typeface="Arial"/>
                <a:ea typeface="Arial"/>
                <a:cs typeface="Arial"/>
                <a:sym typeface="Arial"/>
              </a:rPr>
              <a:t>Redes sociales </a:t>
            </a:r>
            <a:endParaRPr b="1" i="0" sz="2800" u="none" cap="none" strike="noStrike">
              <a:solidFill>
                <a:srgbClr val="3E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 YouTube: la historia y el significado del logotipo, la marca y el  símbolo. | png, vector" id="94" name="Google Shape;94;g2b37d7ba1bc_6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847" y="910916"/>
            <a:ext cx="839840" cy="472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 Facebook Gratis de The Circle Icons" id="95" name="Google Shape;95;g2b37d7ba1bc_6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217" y="1518756"/>
            <a:ext cx="571462" cy="571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rond-twitter - Danone Institute" id="96" name="Google Shape;96;g2b37d7ba1bc_6_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218" y="2301847"/>
            <a:ext cx="571460" cy="571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 Logo de TikTok Logo: El Significado Detrás De La Nota Colorida | Logaster" id="97" name="Google Shape;97;g2b37d7ba1bc_6_39"/>
          <p:cNvPicPr preferRelativeResize="0"/>
          <p:nvPr/>
        </p:nvPicPr>
        <p:blipFill rotWithShape="1">
          <a:blip r:embed="rId6">
            <a:alphaModFix/>
          </a:blip>
          <a:srcRect b="21316" l="35046" r="34134" t="21777"/>
          <a:stretch/>
        </p:blipFill>
        <p:spPr>
          <a:xfrm>
            <a:off x="612396" y="3868433"/>
            <a:ext cx="486953" cy="47239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2b37d7ba1bc_6_39"/>
          <p:cNvSpPr txBox="1"/>
          <p:nvPr/>
        </p:nvSpPr>
        <p:spPr>
          <a:xfrm>
            <a:off x="3888818" y="3637081"/>
            <a:ext cx="43278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2000" u="none" cap="none" strike="noStrike">
                <a:solidFill>
                  <a:srgbClr val="3E0099"/>
                </a:solidFill>
                <a:latin typeface="Arial"/>
                <a:ea typeface="Arial"/>
                <a:cs typeface="Arial"/>
                <a:sym typeface="Arial"/>
              </a:rPr>
              <a:t>¡ Síguenos y compárte !</a:t>
            </a:r>
            <a:endParaRPr b="1" i="0" sz="2000" u="none" cap="none" strike="noStrike">
              <a:solidFill>
                <a:srgbClr val="3E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b37d7ba1bc_6_39"/>
          <p:cNvSpPr txBox="1"/>
          <p:nvPr/>
        </p:nvSpPr>
        <p:spPr>
          <a:xfrm>
            <a:off x="1264683" y="1007630"/>
            <a:ext cx="203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400" u="none" cap="none" strike="noStrik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PlanDAI</a:t>
            </a:r>
            <a:endParaRPr b="1" i="0" sz="14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b37d7ba1bc_6_39"/>
          <p:cNvSpPr txBox="1"/>
          <p:nvPr/>
        </p:nvSpPr>
        <p:spPr>
          <a:xfrm>
            <a:off x="1257065" y="1663837"/>
            <a:ext cx="203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400" u="none" cap="none" strike="noStrik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PlanDAI</a:t>
            </a:r>
            <a:endParaRPr b="1" i="0" sz="14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b37d7ba1bc_6_39"/>
          <p:cNvSpPr txBox="1"/>
          <p:nvPr/>
        </p:nvSpPr>
        <p:spPr>
          <a:xfrm>
            <a:off x="1206813" y="2416476"/>
            <a:ext cx="203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400" u="none" cap="none" strike="noStrik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@PlanDAI_SNT</a:t>
            </a:r>
            <a:endParaRPr b="1" i="0" sz="14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b37d7ba1bc_6_39"/>
          <p:cNvSpPr txBox="1"/>
          <p:nvPr/>
        </p:nvSpPr>
        <p:spPr>
          <a:xfrm>
            <a:off x="1257063" y="3980728"/>
            <a:ext cx="203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b="1" i="0" lang="es-MX" sz="14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plandai</a:t>
            </a:r>
            <a:endParaRPr b="1" i="0" sz="1400" u="none" cap="none" strike="noStrike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g2b37d7ba1bc_6_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5181" y="3074034"/>
            <a:ext cx="509166" cy="50913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b37d7ba1bc_6_39"/>
          <p:cNvSpPr txBox="1"/>
          <p:nvPr/>
        </p:nvSpPr>
        <p:spPr>
          <a:xfrm>
            <a:off x="1206817" y="3160506"/>
            <a:ext cx="203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b="1" i="0" lang="es-MX" sz="1400" u="none" cap="none" strike="noStrik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plandai_snt</a:t>
            </a:r>
            <a:endParaRPr b="1" i="0" sz="14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ocial networks are a reality that every company must know how to manage in  a very personalized way | Spotting IT" id="105" name="Google Shape;105;g2b37d7ba1bc_6_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54052" y="769582"/>
            <a:ext cx="6772232" cy="342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Moisés C</dc:creator>
</cp:coreProperties>
</file>